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4" r:id="rId2"/>
    <p:sldId id="257" r:id="rId3"/>
    <p:sldId id="263" r:id="rId4"/>
    <p:sldId id="386" r:id="rId5"/>
    <p:sldId id="384" r:id="rId6"/>
    <p:sldId id="317" r:id="rId7"/>
    <p:sldId id="385" r:id="rId8"/>
    <p:sldId id="403" r:id="rId9"/>
    <p:sldId id="407" r:id="rId10"/>
    <p:sldId id="408" r:id="rId11"/>
    <p:sldId id="332" r:id="rId12"/>
    <p:sldId id="345" r:id="rId13"/>
    <p:sldId id="392" r:id="rId14"/>
    <p:sldId id="379" r:id="rId15"/>
    <p:sldId id="358" r:id="rId16"/>
    <p:sldId id="391" r:id="rId17"/>
    <p:sldId id="389" r:id="rId18"/>
    <p:sldId id="393" r:id="rId19"/>
    <p:sldId id="390" r:id="rId20"/>
    <p:sldId id="394" r:id="rId21"/>
    <p:sldId id="395" r:id="rId22"/>
    <p:sldId id="396" r:id="rId23"/>
    <p:sldId id="397" r:id="rId24"/>
    <p:sldId id="342" r:id="rId25"/>
    <p:sldId id="370" r:id="rId26"/>
    <p:sldId id="399" r:id="rId27"/>
    <p:sldId id="398" r:id="rId28"/>
    <p:sldId id="336" r:id="rId29"/>
    <p:sldId id="400" r:id="rId30"/>
    <p:sldId id="402" r:id="rId31"/>
    <p:sldId id="401" r:id="rId32"/>
    <p:sldId id="409" r:id="rId33"/>
    <p:sldId id="411" r:id="rId3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2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B1A"/>
    <a:srgbClr val="B02D45"/>
    <a:srgbClr val="B6354C"/>
    <a:srgbClr val="E7E7E7"/>
    <a:srgbClr val="BFBFBF"/>
    <a:srgbClr val="4BACC6"/>
    <a:srgbClr val="8064A2"/>
    <a:srgbClr val="9BBB59"/>
    <a:srgbClr val="C0504D"/>
    <a:srgbClr val="00A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08"/>
    <p:restoredTop sz="93987" autoAdjust="0"/>
  </p:normalViewPr>
  <p:slideViewPr>
    <p:cSldViewPr snapToGrid="0">
      <p:cViewPr varScale="1">
        <p:scale>
          <a:sx n="80" d="100"/>
          <a:sy n="80" d="100"/>
        </p:scale>
        <p:origin x="1066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dirty="0"/>
            <a:t>Specifiche funzionali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/>
            <a:t>Game design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Implementazione gioco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/>
      <dgm:spPr>
        <a:xfrm>
          <a:off x="5191304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Prove su utenti target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36045517-CEA4-4BE3-B836-C2B6BFE5649B}">
      <dgm:prSet phldrT="[Text]"/>
      <dgm:spPr>
        <a:xfrm>
          <a:off x="6971480" y="1248463"/>
          <a:ext cx="1049583" cy="1049583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it-IT" dirty="0"/>
            <a:t>Pubblicazione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231A36F-9B04-4B4A-917A-7E163AFFC956}" type="parTrans" cxnId="{4019353B-443B-4DED-AA6C-3C60E18414C7}">
      <dgm:prSet/>
      <dgm:spPr/>
      <dgm:t>
        <a:bodyPr/>
        <a:lstStyle/>
        <a:p>
          <a:endParaRPr lang="en-US"/>
        </a:p>
      </dgm:t>
    </dgm:pt>
    <dgm:pt modelId="{BFF3C5ED-87D0-4709-A3B8-A7BF0668006A}" type="sibTrans" cxnId="{4019353B-443B-4DED-AA6C-3C60E18414C7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4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4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4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4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4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4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DED4DE26-FBF5-465A-B430-6EF13A1A1D16}" type="pres">
      <dgm:prSet presAssocID="{2A22E84C-3AA3-4E9C-AE5F-9C2FB0D7FB11}" presName="middle" presStyleCnt="0"/>
      <dgm:spPr/>
    </dgm:pt>
    <dgm:pt modelId="{712670C9-CA68-47E1-8F1C-72AA0C5FA129}" type="pres">
      <dgm:prSet presAssocID="{2A22E84C-3AA3-4E9C-AE5F-9C2FB0D7FB11}" presName="parTxMid" presStyleLbl="revTx" presStyleIdx="3" presStyleCnt="4"/>
      <dgm:spPr/>
    </dgm:pt>
    <dgm:pt modelId="{6DD7FEE4-D504-436F-9FCA-431DF0B7664D}" type="pres">
      <dgm:prSet presAssocID="{2A22E84C-3AA3-4E9C-AE5F-9C2FB0D7FB11}" presName="spMid" presStyleCnt="0"/>
      <dgm:spPr/>
    </dgm:pt>
    <dgm:pt modelId="{54C4F237-500E-4C7A-AC9F-A35B0820C725}" type="pres">
      <dgm:prSet presAssocID="{744EA591-F199-49C2-B63A-82709D96C729}" presName="chevronComposite1" presStyleCnt="0"/>
      <dgm:spPr/>
    </dgm:pt>
    <dgm:pt modelId="{0673AF07-BCE5-49F3-8266-45CEABC8FB79}" type="pres">
      <dgm:prSet presAssocID="{744EA591-F199-49C2-B63A-82709D96C729}" presName="chevron1" presStyleLbl="sibTrans2D1" presStyleIdx="3" presStyleCnt="4"/>
      <dgm:spPr>
        <a:xfrm>
          <a:off x="6426108" y="1309784"/>
          <a:ext cx="452761" cy="864371"/>
        </a:xfrm>
        <a:prstGeom prst="chevron">
          <a:avLst>
            <a:gd name="adj" fmla="val 62310"/>
          </a:avLst>
        </a:prstGeom>
      </dgm:spPr>
    </dgm:pt>
    <dgm:pt modelId="{FFE1BA80-9594-4566-9044-3B37531B41CD}" type="pres">
      <dgm:prSet presAssocID="{744EA591-F199-49C2-B63A-82709D96C729}" presName="spChevron1" presStyleCnt="0"/>
      <dgm:spPr/>
    </dgm:pt>
    <dgm:pt modelId="{98829723-0F9D-45C1-B764-5560E0603FA3}" type="pres">
      <dgm:prSet presAssocID="{36045517-CEA4-4BE3-B836-C2B6BFE5649B}" presName="last" presStyleCnt="0"/>
      <dgm:spPr/>
    </dgm:pt>
    <dgm:pt modelId="{FF05CF1A-98D0-43CF-AC29-DDEE61A30AC7}" type="pres">
      <dgm:prSet presAssocID="{36045517-CEA4-4BE3-B836-C2B6BFE5649B}" presName="circleTx" presStyleLbl="node1" presStyleIdx="18" presStyleCnt="19" custScaleX="112499" custScaleY="109725" custLinFactNeighborX="2038" custLinFactNeighborY="-2838"/>
      <dgm:spPr/>
    </dgm:pt>
    <dgm:pt modelId="{1E4CC7DE-0620-41BD-B405-63C81AEF4715}" type="pres">
      <dgm:prSet presAssocID="{36045517-CEA4-4BE3-B836-C2B6BFE5649B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4019353B-443B-4DED-AA6C-3C60E18414C7}" srcId="{B9C32B05-62EA-407A-B21C-2310C7945705}" destId="{36045517-CEA4-4BE3-B836-C2B6BFE5649B}" srcOrd="4" destOrd="0" parTransId="{6231A36F-9B04-4B4A-917A-7E163AFFC956}" sibTransId="{BFF3C5ED-87D0-4709-A3B8-A7BF0668006A}"/>
    <dgm:cxn modelId="{47FE6A57-60D7-4517-A466-8D96AA0A00AA}" type="presOf" srcId="{2A22E84C-3AA3-4E9C-AE5F-9C2FB0D7FB11}" destId="{712670C9-CA68-47E1-8F1C-72AA0C5FA129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5B9D1DEC-501D-4682-A0D9-E81D46210F19}" type="presOf" srcId="{36045517-CEA4-4BE3-B836-C2B6BFE5649B}" destId="{FF05CF1A-98D0-43CF-AC29-DDEE61A30AC7}" srcOrd="0" destOrd="0" presId="urn:microsoft.com/office/officeart/2009/3/layout/RandomtoResultProcess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08370A9F-3261-4008-AA62-6BC3793C6C13}" type="presParOf" srcId="{8E717362-E710-4B36-9874-D4330629E822}" destId="{DED4DE26-FBF5-465A-B430-6EF13A1A1D16}" srcOrd="6" destOrd="0" presId="urn:microsoft.com/office/officeart/2009/3/layout/RandomtoResultProcess"/>
    <dgm:cxn modelId="{18504EE9-7898-4FE0-820E-6A1E03F938CF}" type="presParOf" srcId="{DED4DE26-FBF5-465A-B430-6EF13A1A1D16}" destId="{712670C9-CA68-47E1-8F1C-72AA0C5FA129}" srcOrd="0" destOrd="0" presId="urn:microsoft.com/office/officeart/2009/3/layout/RandomtoResultProcess"/>
    <dgm:cxn modelId="{D9456906-2F95-4EA5-B8F4-01CC440843A5}" type="presParOf" srcId="{DED4DE26-FBF5-465A-B430-6EF13A1A1D16}" destId="{6DD7FEE4-D504-436F-9FCA-431DF0B7664D}" srcOrd="1" destOrd="0" presId="urn:microsoft.com/office/officeart/2009/3/layout/RandomtoResultProcess"/>
    <dgm:cxn modelId="{8903AD9A-D98E-4D31-814A-2D7FE4391266}" type="presParOf" srcId="{8E717362-E710-4B36-9874-D4330629E822}" destId="{54C4F237-500E-4C7A-AC9F-A35B0820C725}" srcOrd="7" destOrd="0" presId="urn:microsoft.com/office/officeart/2009/3/layout/RandomtoResultProcess"/>
    <dgm:cxn modelId="{073BC9DD-5CDE-4748-B98D-9B7A17376517}" type="presParOf" srcId="{54C4F237-500E-4C7A-AC9F-A35B0820C725}" destId="{0673AF07-BCE5-49F3-8266-45CEABC8FB79}" srcOrd="0" destOrd="0" presId="urn:microsoft.com/office/officeart/2009/3/layout/RandomtoResultProcess"/>
    <dgm:cxn modelId="{B62BB8C4-7897-4183-91DF-844202C17A80}" type="presParOf" srcId="{54C4F237-500E-4C7A-AC9F-A35B0820C725}" destId="{FFE1BA80-9594-4566-9044-3B37531B41CD}" srcOrd="1" destOrd="0" presId="urn:microsoft.com/office/officeart/2009/3/layout/RandomtoResultProcess"/>
    <dgm:cxn modelId="{49F44CD7-0894-47E1-A8BA-DEA10781A04E}" type="presParOf" srcId="{8E717362-E710-4B36-9874-D4330629E822}" destId="{98829723-0F9D-45C1-B764-5560E0603FA3}" srcOrd="8" destOrd="0" presId="urn:microsoft.com/office/officeart/2009/3/layout/RandomtoResultProcess"/>
    <dgm:cxn modelId="{343413DC-1628-4DEC-AE03-AF23CE6DD0CA}" type="presParOf" srcId="{98829723-0F9D-45C1-B764-5560E0603FA3}" destId="{FF05CF1A-98D0-43CF-AC29-DDEE61A30AC7}" srcOrd="0" destOrd="0" presId="urn:microsoft.com/office/officeart/2009/3/layout/RandomtoResultProcess"/>
    <dgm:cxn modelId="{228FDA79-0D5D-423F-B482-188FDF185AB6}" type="presParOf" srcId="{98829723-0F9D-45C1-B764-5560E0603FA3}" destId="{1E4CC7DE-0620-41BD-B405-63C81AEF4715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96075" y="2169810"/>
          <a:ext cx="1374873" cy="453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Specifiche funzionali</a:t>
          </a:r>
          <a:endParaRPr lang="en-US" sz="1300" kern="1200" dirty="0">
            <a:latin typeface="Calibri"/>
            <a:ea typeface="+mn-ea"/>
            <a:cs typeface="+mn-cs"/>
          </a:endParaRPr>
        </a:p>
      </dsp:txBody>
      <dsp:txXfrm>
        <a:off x="96075" y="2169810"/>
        <a:ext cx="1374873" cy="453083"/>
      </dsp:txXfrm>
    </dsp:sp>
    <dsp:sp modelId="{EE2CFDAD-5D63-4137-8687-BE2B42A87438}">
      <dsp:nvSpPr>
        <dsp:cNvPr id="0" name=""/>
        <dsp:cNvSpPr/>
      </dsp:nvSpPr>
      <dsp:spPr>
        <a:xfrm>
          <a:off x="94513" y="2032010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171068" y="1878899"/>
          <a:ext cx="109364" cy="1093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54801" y="1909522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507912" y="1741100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706957" y="1679855"/>
          <a:ext cx="109364" cy="109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951934" y="1787033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105045" y="1863588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319400" y="2032010"/>
          <a:ext cx="109364" cy="1093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411267" y="2200432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615090" y="1878899"/>
          <a:ext cx="281224" cy="28122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17957" y="2460721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09824" y="2598521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339490" y="2721009"/>
          <a:ext cx="249976" cy="24997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661023" y="2920053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722268" y="2721009"/>
          <a:ext cx="171859" cy="17185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875379" y="2935365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013178" y="2690387"/>
          <a:ext cx="249976" cy="24997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350022" y="2629143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557646" y="1933106"/>
          <a:ext cx="504725" cy="963576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026607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Game design</a:t>
          </a:r>
          <a:endParaRPr lang="en-US" sz="1300" kern="1200" dirty="0">
            <a:latin typeface="Calibri"/>
            <a:ea typeface="+mn-ea"/>
            <a:cs typeface="+mn-cs"/>
          </a:endParaRPr>
        </a:p>
      </dsp:txBody>
      <dsp:txXfrm>
        <a:off x="2026607" y="1909735"/>
        <a:ext cx="1376525" cy="963567"/>
      </dsp:txXfrm>
    </dsp:sp>
    <dsp:sp modelId="{7F2A3A35-A73B-4A4A-A87C-754D8C7C69E9}">
      <dsp:nvSpPr>
        <dsp:cNvPr id="0" name=""/>
        <dsp:cNvSpPr/>
      </dsp:nvSpPr>
      <dsp:spPr>
        <a:xfrm>
          <a:off x="3403133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3907859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Implementazione gioco</a:t>
          </a:r>
          <a:endParaRPr lang="en-US" sz="1300" kern="1200" dirty="0">
            <a:latin typeface="Calibri"/>
            <a:ea typeface="+mn-ea"/>
            <a:cs typeface="+mn-cs"/>
          </a:endParaRPr>
        </a:p>
      </dsp:txBody>
      <dsp:txXfrm>
        <a:off x="3907859" y="1909735"/>
        <a:ext cx="1376525" cy="963567"/>
      </dsp:txXfrm>
    </dsp:sp>
    <dsp:sp modelId="{54F8CDA4-9ABB-43F2-8E56-3C8CF35A9618}">
      <dsp:nvSpPr>
        <dsp:cNvPr id="0" name=""/>
        <dsp:cNvSpPr/>
      </dsp:nvSpPr>
      <dsp:spPr>
        <a:xfrm>
          <a:off x="5284384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670C9-CA68-47E1-8F1C-72AA0C5FA129}">
      <dsp:nvSpPr>
        <dsp:cNvPr id="0" name=""/>
        <dsp:cNvSpPr/>
      </dsp:nvSpPr>
      <dsp:spPr>
        <a:xfrm>
          <a:off x="5789110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Prove su utenti target</a:t>
          </a:r>
          <a:endParaRPr lang="en-US" sz="1300" kern="1200" dirty="0">
            <a:latin typeface="Calibri"/>
            <a:ea typeface="+mn-ea"/>
            <a:cs typeface="+mn-cs"/>
          </a:endParaRPr>
        </a:p>
      </dsp:txBody>
      <dsp:txXfrm>
        <a:off x="5789110" y="1909735"/>
        <a:ext cx="1376525" cy="963567"/>
      </dsp:txXfrm>
    </dsp:sp>
    <dsp:sp modelId="{0673AF07-BCE5-49F3-8266-45CEABC8FB79}">
      <dsp:nvSpPr>
        <dsp:cNvPr id="0" name=""/>
        <dsp:cNvSpPr/>
      </dsp:nvSpPr>
      <dsp:spPr>
        <a:xfrm>
          <a:off x="7165635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5CF1A-98D0-43CF-AC29-DDEE61A30AC7}">
      <dsp:nvSpPr>
        <dsp:cNvPr id="0" name=""/>
        <dsp:cNvSpPr/>
      </dsp:nvSpPr>
      <dsp:spPr>
        <a:xfrm>
          <a:off x="7688319" y="1739535"/>
          <a:ext cx="1316290" cy="12838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Pubblicazione</a:t>
          </a:r>
          <a:endParaRPr lang="en-US" sz="1300" kern="1200" dirty="0">
            <a:latin typeface="Calibri"/>
            <a:ea typeface="+mn-ea"/>
            <a:cs typeface="+mn-cs"/>
          </a:endParaRPr>
        </a:p>
      </dsp:txBody>
      <dsp:txXfrm>
        <a:off x="7881085" y="1927548"/>
        <a:ext cx="930758" cy="907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03/05/2021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invertire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7464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03/05/2021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6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8.svg"/><Relationship Id="rId12" Type="http://schemas.openxmlformats.org/officeDocument/2006/relationships/image" Target="../media/image22.jpg"/><Relationship Id="rId17" Type="http://schemas.openxmlformats.org/officeDocument/2006/relationships/image" Target="../media/image25.svg"/><Relationship Id="rId2" Type="http://schemas.openxmlformats.org/officeDocument/2006/relationships/image" Target="../media/image15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pngimg.com/download/73352" TargetMode="External"/><Relationship Id="rId10" Type="http://schemas.openxmlformats.org/officeDocument/2006/relationships/image" Target="../media/image20.png"/><Relationship Id="rId19" Type="http://schemas.openxmlformats.org/officeDocument/2006/relationships/hyperlink" Target="https://ru.bmstu.wiki/GitKraken_Git_Client" TargetMode="External"/><Relationship Id="rId4" Type="http://schemas.openxmlformats.org/officeDocument/2006/relationships/image" Target="../media/image16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1.JP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1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9753CA2-40E8-4992-8F56-AB811E03A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2516" r="-139" b="33933"/>
          <a:stretch/>
        </p:blipFill>
        <p:spPr>
          <a:xfrm>
            <a:off x="97838" y="1548698"/>
            <a:ext cx="8948324" cy="3993768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862F6C34-3C7D-4A77-B590-059EAC794C89}"/>
              </a:ext>
            </a:extLst>
          </p:cNvPr>
          <p:cNvSpPr/>
          <p:nvPr/>
        </p:nvSpPr>
        <p:spPr>
          <a:xfrm>
            <a:off x="4625438" y="4019797"/>
            <a:ext cx="1597561" cy="7362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7DA93F0D-E0B5-D548-894A-6525A66BEEAA}"/>
              </a:ext>
            </a:extLst>
          </p:cNvPr>
          <p:cNvSpPr txBox="1">
            <a:spLocks/>
          </p:cNvSpPr>
          <p:nvPr/>
        </p:nvSpPr>
        <p:spPr>
          <a:xfrm>
            <a:off x="281478" y="146590"/>
            <a:ext cx="8557721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Presentazione Giochi</a:t>
            </a:r>
          </a:p>
        </p:txBody>
      </p:sp>
      <p:sp>
        <p:nvSpPr>
          <p:cNvPr id="12" name="Segnaposto numero diapositiva 1">
            <a:extLst>
              <a:ext uri="{FF2B5EF4-FFF2-40B4-BE49-F238E27FC236}">
                <a16:creationId xmlns:a16="http://schemas.microsoft.com/office/drawing/2014/main" id="{0AC66C25-BD98-714C-825A-050B74CAE69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19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44373" y="4822060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845362" y="3718206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0F160661-ADB6-4D77-B9A1-5FABBFAAE8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146702" y="3736752"/>
            <a:ext cx="583390" cy="508522"/>
          </a:xfrm>
          <a:prstGeom prst="rect">
            <a:avLst/>
          </a:prstGeom>
        </p:spPr>
      </p:pic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5573838" y="1234692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pic>
        <p:nvPicPr>
          <p:cNvPr id="22" name="Immagine 21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FA73095B-C6A9-42E0-9E31-7B4CC3507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2" t="13250" r="20104" b="7032"/>
          <a:stretch/>
        </p:blipFill>
        <p:spPr>
          <a:xfrm>
            <a:off x="146540" y="2802380"/>
            <a:ext cx="3600000" cy="2734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Freccia a destra 50">
            <a:extLst>
              <a:ext uri="{FF2B5EF4-FFF2-40B4-BE49-F238E27FC236}">
                <a16:creationId xmlns:a16="http://schemas.microsoft.com/office/drawing/2014/main" id="{029DA81C-8D20-4700-8A47-EF4A5DC0D00D}"/>
              </a:ext>
            </a:extLst>
          </p:cNvPr>
          <p:cNvSpPr/>
          <p:nvPr/>
        </p:nvSpPr>
        <p:spPr>
          <a:xfrm>
            <a:off x="2492456" y="4943170"/>
            <a:ext cx="2905005" cy="241484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7" name="Immagine 56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2C25D9F6-374D-4567-B98A-64EAD21A3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0" t="13599" r="20000" b="7778"/>
          <a:stretch/>
        </p:blipFill>
        <p:spPr>
          <a:xfrm>
            <a:off x="5438147" y="3362159"/>
            <a:ext cx="3001916" cy="2206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C2753E7B-735A-4135-A5DB-362BCB850FC6}"/>
              </a:ext>
            </a:extLst>
          </p:cNvPr>
          <p:cNvGrpSpPr/>
          <p:nvPr/>
        </p:nvGrpSpPr>
        <p:grpSpPr>
          <a:xfrm>
            <a:off x="5438147" y="5602855"/>
            <a:ext cx="3705853" cy="455752"/>
            <a:chOff x="5426768" y="5632294"/>
            <a:chExt cx="3705853" cy="455752"/>
          </a:xfrm>
        </p:grpSpPr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2D6370C0-AB5F-4680-B9CD-93A998A0458D}"/>
                </a:ext>
              </a:extLst>
            </p:cNvPr>
            <p:cNvGrpSpPr/>
            <p:nvPr/>
          </p:nvGrpSpPr>
          <p:grpSpPr>
            <a:xfrm>
              <a:off x="5506576" y="5659195"/>
              <a:ext cx="3626045" cy="399045"/>
              <a:chOff x="9761056" y="2300727"/>
              <a:chExt cx="3521068" cy="360000"/>
            </a:xfrm>
          </p:grpSpPr>
          <p:pic>
            <p:nvPicPr>
              <p:cNvPr id="33" name="Elemento grafico 32" descr="Badge Tick1 con riempimento a tinta unita">
                <a:extLst>
                  <a:ext uri="{FF2B5EF4-FFF2-40B4-BE49-F238E27FC236}">
                    <a16:creationId xmlns:a16="http://schemas.microsoft.com/office/drawing/2014/main" id="{868D425D-1812-4F42-A926-CF9C30E55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761056" y="2300727"/>
                <a:ext cx="393885" cy="360000"/>
              </a:xfrm>
              <a:prstGeom prst="rect">
                <a:avLst/>
              </a:prstGeom>
            </p:spPr>
          </p:pic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49491FCE-D8BA-4A9D-9C0C-2B6824A554E6}"/>
                  </a:ext>
                </a:extLst>
              </p:cNvPr>
              <p:cNvSpPr txBox="1"/>
              <p:nvPr/>
            </p:nvSpPr>
            <p:spPr>
              <a:xfrm>
                <a:off x="10132341" y="2316547"/>
                <a:ext cx="3149783" cy="333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#5:</a:t>
                </a:r>
                <a:r>
                  <a:rPr lang="it-IT" sz="1600" dirty="0"/>
                  <a:t> Prevenzione agli errori</a:t>
                </a:r>
              </a:p>
            </p:txBody>
          </p:sp>
        </p:grpSp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5426768" y="5632294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BEF6F9FD-57BA-4125-AB1C-9FB7A99F4595}"/>
              </a:ext>
            </a:extLst>
          </p:cNvPr>
          <p:cNvGrpSpPr/>
          <p:nvPr/>
        </p:nvGrpSpPr>
        <p:grpSpPr>
          <a:xfrm>
            <a:off x="146540" y="5602854"/>
            <a:ext cx="3600000" cy="683645"/>
            <a:chOff x="146541" y="5565775"/>
            <a:chExt cx="3349457" cy="744928"/>
          </a:xfrm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F2B2C53B-2791-406F-A153-92250987B159}"/>
                </a:ext>
              </a:extLst>
            </p:cNvPr>
            <p:cNvGrpSpPr/>
            <p:nvPr/>
          </p:nvGrpSpPr>
          <p:grpSpPr>
            <a:xfrm>
              <a:off x="173878" y="5632294"/>
              <a:ext cx="3223408" cy="678409"/>
              <a:chOff x="6169093" y="1269468"/>
              <a:chExt cx="2867954" cy="646331"/>
            </a:xfrm>
          </p:grpSpPr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872CE314-445F-4F7C-894D-B814C4EB38D1}"/>
                  </a:ext>
                </a:extLst>
              </p:cNvPr>
              <p:cNvSpPr txBox="1"/>
              <p:nvPr/>
            </p:nvSpPr>
            <p:spPr>
              <a:xfrm>
                <a:off x="6455510" y="1269468"/>
                <a:ext cx="25815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#4:</a:t>
                </a:r>
                <a:r>
                  <a:rPr lang="it-IT" dirty="0"/>
                  <a:t> Consistenza agli standard</a:t>
                </a:r>
              </a:p>
            </p:txBody>
          </p:sp>
          <p:pic>
            <p:nvPicPr>
              <p:cNvPr id="39" name="Elemento grafico 38" descr="Impostazioni con riempimento a tinta unita">
                <a:extLst>
                  <a:ext uri="{FF2B5EF4-FFF2-40B4-BE49-F238E27FC236}">
                    <a16:creationId xmlns:a16="http://schemas.microsoft.com/office/drawing/2014/main" id="{FB935BBC-7AED-4199-AD20-50AEDFF09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169093" y="126946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59" name="Rettangolo 58">
              <a:extLst>
                <a:ext uri="{FF2B5EF4-FFF2-40B4-BE49-F238E27FC236}">
                  <a16:creationId xmlns:a16="http://schemas.microsoft.com/office/drawing/2014/main" id="{93ABEB1B-1364-4662-BCBE-386FB4EB87A5}"/>
                </a:ext>
              </a:extLst>
            </p:cNvPr>
            <p:cNvSpPr/>
            <p:nvPr/>
          </p:nvSpPr>
          <p:spPr>
            <a:xfrm>
              <a:off x="146541" y="5565775"/>
              <a:ext cx="3349457" cy="51090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F9E015AA-12F4-4EBA-9C00-DE4B35C6ECDE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E977994-5DEB-4356-9F2F-4FA5D6895F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000" t="13250" r="20000" b="7032"/>
          <a:stretch/>
        </p:blipFill>
        <p:spPr>
          <a:xfrm>
            <a:off x="5397461" y="1555424"/>
            <a:ext cx="2227616" cy="1664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Freccia curva 19">
            <a:extLst>
              <a:ext uri="{FF2B5EF4-FFF2-40B4-BE49-F238E27FC236}">
                <a16:creationId xmlns:a16="http://schemas.microsoft.com/office/drawing/2014/main" id="{A26D0094-FE50-4BCC-AC5C-BFAE2C92F76E}"/>
              </a:ext>
            </a:extLst>
          </p:cNvPr>
          <p:cNvSpPr/>
          <p:nvPr/>
        </p:nvSpPr>
        <p:spPr>
          <a:xfrm rot="16200000" flipH="1">
            <a:off x="3345084" y="93262"/>
            <a:ext cx="756932" cy="4400071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1" name="Segnaposto numero diapositiva 1">
            <a:extLst>
              <a:ext uri="{FF2B5EF4-FFF2-40B4-BE49-F238E27FC236}">
                <a16:creationId xmlns:a16="http://schemas.microsoft.com/office/drawing/2014/main" id="{878600AE-38BB-154E-9E47-7581F9CC3FE2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2507F88F-E1BB-4D1A-8D51-1F8123EB61FF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80A6939D-42BE-4DBD-B5FF-7FA805537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44" t="14454" r="20269" b="7707"/>
          <a:stretch/>
        </p:blipFill>
        <p:spPr>
          <a:xfrm>
            <a:off x="373137" y="3084284"/>
            <a:ext cx="3352407" cy="2459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35459528-2A34-41AC-BBF8-C6C3A81AE673}"/>
              </a:ext>
            </a:extLst>
          </p:cNvPr>
          <p:cNvGrpSpPr/>
          <p:nvPr/>
        </p:nvGrpSpPr>
        <p:grpSpPr>
          <a:xfrm>
            <a:off x="378021" y="5599609"/>
            <a:ext cx="3409774" cy="455752"/>
            <a:chOff x="117234" y="5530873"/>
            <a:chExt cx="3409774" cy="455752"/>
          </a:xfrm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117234" y="5530873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C2A84CBE-F93E-4C82-817D-559B8421450F}"/>
                </a:ext>
              </a:extLst>
            </p:cNvPr>
            <p:cNvGrpSpPr/>
            <p:nvPr/>
          </p:nvGrpSpPr>
          <p:grpSpPr>
            <a:xfrm>
              <a:off x="137954" y="5550703"/>
              <a:ext cx="3352407" cy="403514"/>
              <a:chOff x="301615" y="6240744"/>
              <a:chExt cx="3352407" cy="403514"/>
            </a:xfrm>
          </p:grpSpPr>
          <p:pic>
            <p:nvPicPr>
              <p:cNvPr id="29" name="Elemento grafico 28" descr="Domande con riempimento a tinta unita">
                <a:extLst>
                  <a:ext uri="{FF2B5EF4-FFF2-40B4-BE49-F238E27FC236}">
                    <a16:creationId xmlns:a16="http://schemas.microsoft.com/office/drawing/2014/main" id="{E3B9BDD5-E415-498E-95BC-AF6883DF7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1615" y="6240744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22C887EA-40AB-434C-A0DD-0CFECA6F8646}"/>
                  </a:ext>
                </a:extLst>
              </p:cNvPr>
              <p:cNvSpPr txBox="1"/>
              <p:nvPr/>
            </p:nvSpPr>
            <p:spPr>
              <a:xfrm>
                <a:off x="661615" y="6274926"/>
                <a:ext cx="2992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#10: </a:t>
                </a:r>
                <a:r>
                  <a:rPr lang="it-IT" sz="1600" dirty="0"/>
                  <a:t>Manuale d’uso (TUTORIAL)     </a:t>
                </a:r>
                <a:r>
                  <a:rPr lang="it-IT" dirty="0"/>
                  <a:t>  </a:t>
                </a:r>
              </a:p>
            </p:txBody>
          </p:sp>
        </p:grpSp>
      </p:grpSp>
      <p:pic>
        <p:nvPicPr>
          <p:cNvPr id="31" name="Immagine 30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0AEA701D-5E13-4502-B8F0-3563941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49" t="13306" r="20344" b="7987"/>
          <a:stretch/>
        </p:blipFill>
        <p:spPr>
          <a:xfrm>
            <a:off x="5397461" y="3601295"/>
            <a:ext cx="2982194" cy="2226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magine 20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1C1C4991-84B3-4F7F-8F53-0793B3A5F6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250" r="20000" b="7032"/>
          <a:stretch/>
        </p:blipFill>
        <p:spPr>
          <a:xfrm>
            <a:off x="5397461" y="1555424"/>
            <a:ext cx="2506916" cy="187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392ED708-8AF3-4BC7-8E2E-996BDEEE481C}"/>
              </a:ext>
            </a:extLst>
          </p:cNvPr>
          <p:cNvSpPr/>
          <p:nvPr/>
        </p:nvSpPr>
        <p:spPr>
          <a:xfrm>
            <a:off x="3777297" y="4436173"/>
            <a:ext cx="1568410" cy="234855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2224B61-FCA9-4F21-B07D-CFE4001ADE6C}"/>
              </a:ext>
            </a:extLst>
          </p:cNvPr>
          <p:cNvSpPr txBox="1"/>
          <p:nvPr/>
        </p:nvSpPr>
        <p:spPr>
          <a:xfrm>
            <a:off x="5676761" y="1233856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880CD2-B61E-429A-8CFE-E9DFC31FCAE5}"/>
              </a:ext>
            </a:extLst>
          </p:cNvPr>
          <p:cNvSpPr txBox="1"/>
          <p:nvPr/>
        </p:nvSpPr>
        <p:spPr>
          <a:xfrm>
            <a:off x="5397461" y="5868975"/>
            <a:ext cx="1334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Schermate tutorial</a:t>
            </a:r>
          </a:p>
        </p:txBody>
      </p:sp>
      <p:sp>
        <p:nvSpPr>
          <p:cNvPr id="17" name="Freccia curva 16">
            <a:extLst>
              <a:ext uri="{FF2B5EF4-FFF2-40B4-BE49-F238E27FC236}">
                <a16:creationId xmlns:a16="http://schemas.microsoft.com/office/drawing/2014/main" id="{51945D26-2BD0-4405-94FD-86731668D562}"/>
              </a:ext>
            </a:extLst>
          </p:cNvPr>
          <p:cNvSpPr/>
          <p:nvPr/>
        </p:nvSpPr>
        <p:spPr>
          <a:xfrm rot="16200000" flipH="1">
            <a:off x="3719841" y="561547"/>
            <a:ext cx="523216" cy="4410074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6" name="Segnaposto numero diapositiva 1">
            <a:extLst>
              <a:ext uri="{FF2B5EF4-FFF2-40B4-BE49-F238E27FC236}">
                <a16:creationId xmlns:a16="http://schemas.microsoft.com/office/drawing/2014/main" id="{DE5DEAD6-A82D-CD4D-81F6-4AD8801F140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2865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251301" y="1403547"/>
            <a:ext cx="26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B02D45"/>
                </a:solidFill>
                <a:latin typeface="+mj-lt"/>
                <a:cs typeface="Arial" panose="020B0604020202020204" pitchFamily="34" charset="0"/>
              </a:rPr>
              <a:t>SCHERMATA DI GIOCO</a:t>
            </a:r>
            <a:endParaRPr lang="it-IT" dirty="0">
              <a:solidFill>
                <a:srgbClr val="B02D45"/>
              </a:solidFill>
              <a:cs typeface="Arial" panose="020B0604020202020204" pitchFamily="34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0094007E-F7C0-45B5-983E-3F1726BBABF8}"/>
              </a:ext>
            </a:extLst>
          </p:cNvPr>
          <p:cNvGrpSpPr/>
          <p:nvPr/>
        </p:nvGrpSpPr>
        <p:grpSpPr>
          <a:xfrm>
            <a:off x="104997" y="2838254"/>
            <a:ext cx="3965046" cy="1733551"/>
            <a:chOff x="117234" y="2579601"/>
            <a:chExt cx="3965046" cy="1733551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9000838E-82CF-4E32-AF1F-94C41BE92E21}"/>
                </a:ext>
              </a:extLst>
            </p:cNvPr>
            <p:cNvSpPr/>
            <p:nvPr/>
          </p:nvSpPr>
          <p:spPr>
            <a:xfrm>
              <a:off x="117234" y="2579601"/>
              <a:ext cx="3954239" cy="17335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F0689CF2-DFBD-4670-9A6E-C844E3E64C1A}"/>
                </a:ext>
              </a:extLst>
            </p:cNvPr>
            <p:cNvSpPr txBox="1"/>
            <p:nvPr/>
          </p:nvSpPr>
          <p:spPr>
            <a:xfrm>
              <a:off x="128041" y="2707713"/>
              <a:ext cx="395423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       </a:t>
              </a:r>
              <a:r>
                <a:rPr lang="it-IT" b="1" dirty="0"/>
                <a:t> #3: </a:t>
              </a:r>
              <a:r>
                <a:rPr lang="it-IT" dirty="0"/>
                <a:t>Estetica e design minimalista </a:t>
              </a:r>
            </a:p>
            <a:p>
              <a:r>
                <a:rPr lang="it-IT" dirty="0"/>
                <a:t>             </a:t>
              </a:r>
            </a:p>
            <a:p>
              <a:r>
                <a:rPr lang="it-IT" b="1" dirty="0"/>
                <a:t>        #2: </a:t>
              </a:r>
              <a:r>
                <a:rPr lang="it-IT" dirty="0"/>
                <a:t>Aderenza alla realtà</a:t>
              </a:r>
            </a:p>
            <a:p>
              <a:r>
                <a:rPr lang="it-IT" dirty="0"/>
                <a:t>                                         </a:t>
              </a:r>
            </a:p>
            <a:p>
              <a:r>
                <a:rPr lang="it-IT" dirty="0"/>
                <a:t>        </a:t>
              </a:r>
              <a:r>
                <a:rPr lang="it-IT" b="1" dirty="0"/>
                <a:t>#1: </a:t>
              </a:r>
              <a:r>
                <a:rPr lang="it-IT" dirty="0"/>
                <a:t>Visibilità dello stato del sistema</a:t>
              </a:r>
            </a:p>
          </p:txBody>
        </p:sp>
        <p:pic>
          <p:nvPicPr>
            <p:cNvPr id="19" name="Elemento grafico 18" descr="Faccina sorridente con riempimento a tinta unita">
              <a:extLst>
                <a:ext uri="{FF2B5EF4-FFF2-40B4-BE49-F238E27FC236}">
                  <a16:creationId xmlns:a16="http://schemas.microsoft.com/office/drawing/2014/main" id="{8071A023-9EF6-4D4A-A67D-2D8AF7C87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3089" y="3818721"/>
              <a:ext cx="360000" cy="360000"/>
            </a:xfrm>
            <a:prstGeom prst="rect">
              <a:avLst/>
            </a:prstGeom>
          </p:spPr>
        </p:pic>
        <p:pic>
          <p:nvPicPr>
            <p:cNvPr id="21" name="Elemento grafico 20" descr="Libro chiuso con riempimento a tinta unita">
              <a:extLst>
                <a:ext uri="{FF2B5EF4-FFF2-40B4-BE49-F238E27FC236}">
                  <a16:creationId xmlns:a16="http://schemas.microsoft.com/office/drawing/2014/main" id="{46458EE0-6847-40A9-AF8D-169B11AA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8354" y="3266376"/>
              <a:ext cx="360000" cy="360000"/>
            </a:xfrm>
            <a:prstGeom prst="rect">
              <a:avLst/>
            </a:prstGeom>
          </p:spPr>
        </p:pic>
        <p:pic>
          <p:nvPicPr>
            <p:cNvPr id="23" name="Elemento grafico 22" descr="Segno di spunta con riempimento a tinta unita">
              <a:extLst>
                <a:ext uri="{FF2B5EF4-FFF2-40B4-BE49-F238E27FC236}">
                  <a16:creationId xmlns:a16="http://schemas.microsoft.com/office/drawing/2014/main" id="{354D4C22-AC59-4591-AF3F-5F24F6A29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3089" y="2714031"/>
              <a:ext cx="360000" cy="360000"/>
            </a:xfrm>
            <a:prstGeom prst="rect">
              <a:avLst/>
            </a:prstGeom>
          </p:spPr>
        </p:pic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DCFE231-E321-492F-8AFC-991D011980D4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6" name="Immagine 5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7EA0727B-75B3-45EE-A3EC-43AA2CFE6BE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989" t="13889" r="20104" b="8181"/>
          <a:stretch/>
        </p:blipFill>
        <p:spPr>
          <a:xfrm>
            <a:off x="4187328" y="1929978"/>
            <a:ext cx="4760555" cy="3483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4AD704D3-086C-42F8-B9F8-BD7575C66788}"/>
              </a:ext>
            </a:extLst>
          </p:cNvPr>
          <p:cNvSpPr/>
          <p:nvPr/>
        </p:nvSpPr>
        <p:spPr>
          <a:xfrm>
            <a:off x="6049214" y="2196859"/>
            <a:ext cx="1056436" cy="87971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94054ADF-2960-864B-8188-098B0B850144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673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5175091" y="1422046"/>
            <a:ext cx="2694738" cy="36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DA5FB69-1D66-4BDC-A952-B1BAC29E1909}"/>
              </a:ext>
            </a:extLst>
          </p:cNvPr>
          <p:cNvGrpSpPr/>
          <p:nvPr/>
        </p:nvGrpSpPr>
        <p:grpSpPr>
          <a:xfrm>
            <a:off x="172916" y="3201124"/>
            <a:ext cx="3752850" cy="455752"/>
            <a:chOff x="2856774" y="5605079"/>
            <a:chExt cx="3878620" cy="455752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95DBB112-7548-459B-9B9E-8707294B3223}"/>
                </a:ext>
              </a:extLst>
            </p:cNvPr>
            <p:cNvGrpSpPr/>
            <p:nvPr/>
          </p:nvGrpSpPr>
          <p:grpSpPr>
            <a:xfrm>
              <a:off x="2877449" y="5647013"/>
              <a:ext cx="3857945" cy="374847"/>
              <a:chOff x="5480465" y="1681231"/>
              <a:chExt cx="3857945" cy="374847"/>
            </a:xfrm>
          </p:grpSpPr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5ECDBE6-F989-4108-A0BC-7EB3A4D38114}"/>
                  </a:ext>
                </a:extLst>
              </p:cNvPr>
              <p:cNvSpPr txBox="1"/>
              <p:nvPr/>
            </p:nvSpPr>
            <p:spPr>
              <a:xfrm>
                <a:off x="5840465" y="1681231"/>
                <a:ext cx="3497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b="1" dirty="0"/>
                  <a:t>#9</a:t>
                </a:r>
                <a:r>
                  <a:rPr lang="it-IT" b="1" dirty="0"/>
                  <a:t>:</a:t>
                </a:r>
                <a:r>
                  <a:rPr lang="en-IT" b="1" dirty="0"/>
                  <a:t> </a:t>
                </a:r>
                <a:r>
                  <a:rPr lang="it-IT" dirty="0"/>
                  <a:t>Schermata di aiuto per </a:t>
                </a:r>
                <a:r>
                  <a:rPr lang="en-IT" dirty="0"/>
                  <a:t>l’utente </a:t>
                </a:r>
              </a:p>
            </p:txBody>
          </p:sp>
          <p:pic>
            <p:nvPicPr>
              <p:cNvPr id="5" name="Elemento grafico 4" descr="Statistiche con riempimento a tinta unita">
                <a:extLst>
                  <a:ext uri="{FF2B5EF4-FFF2-40B4-BE49-F238E27FC236}">
                    <a16:creationId xmlns:a16="http://schemas.microsoft.com/office/drawing/2014/main" id="{7FECA55A-2F6E-4B58-8550-96B70805B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80465" y="169607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373C3FB-F6F0-4704-B463-EC0DCC49DA26}"/>
                </a:ext>
              </a:extLst>
            </p:cNvPr>
            <p:cNvSpPr/>
            <p:nvPr/>
          </p:nvSpPr>
          <p:spPr>
            <a:xfrm>
              <a:off x="2856774" y="5605079"/>
              <a:ext cx="3878620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Titolo 1">
            <a:extLst>
              <a:ext uri="{FF2B5EF4-FFF2-40B4-BE49-F238E27FC236}">
                <a16:creationId xmlns:a16="http://schemas.microsoft.com/office/drawing/2014/main" id="{F1224D04-AD4F-4630-8EBC-ADD612271CF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1DFE6A2-2C64-4FC9-96DE-755220DD8C13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7" name="Immagine 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2000B083-07FE-438D-83AD-3CA9FCB1B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21" t="13334" r="20208" b="6851"/>
          <a:stretch/>
        </p:blipFill>
        <p:spPr>
          <a:xfrm>
            <a:off x="4144728" y="1899712"/>
            <a:ext cx="4770673" cy="3613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egnaposto numero diapositiva 1">
            <a:extLst>
              <a:ext uri="{FF2B5EF4-FFF2-40B4-BE49-F238E27FC236}">
                <a16:creationId xmlns:a16="http://schemas.microsoft.com/office/drawing/2014/main" id="{9F5355D9-041A-1447-98C2-2179807214AD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o 21">
            <a:extLst>
              <a:ext uri="{FF2B5EF4-FFF2-40B4-BE49-F238E27FC236}">
                <a16:creationId xmlns:a16="http://schemas.microsoft.com/office/drawing/2014/main" id="{7FA01869-E217-45F4-8C36-15D831D260DC}"/>
              </a:ext>
            </a:extLst>
          </p:cNvPr>
          <p:cNvGrpSpPr/>
          <p:nvPr/>
        </p:nvGrpSpPr>
        <p:grpSpPr>
          <a:xfrm>
            <a:off x="3385841" y="5590523"/>
            <a:ext cx="2372318" cy="455752"/>
            <a:chOff x="1832748" y="5595970"/>
            <a:chExt cx="2372318" cy="455752"/>
          </a:xfrm>
        </p:grpSpPr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020AD59-E28D-4EE2-9E62-5941A8AA1CE6}"/>
                </a:ext>
              </a:extLst>
            </p:cNvPr>
            <p:cNvSpPr/>
            <p:nvPr/>
          </p:nvSpPr>
          <p:spPr>
            <a:xfrm>
              <a:off x="1832748" y="5595970"/>
              <a:ext cx="2372317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0706AAB-A562-417A-A953-FA2D89430668}"/>
                </a:ext>
              </a:extLst>
            </p:cNvPr>
            <p:cNvSpPr txBox="1"/>
            <p:nvPr/>
          </p:nvSpPr>
          <p:spPr>
            <a:xfrm>
              <a:off x="2196960" y="5638177"/>
              <a:ext cx="2008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Salvataggio risultati</a:t>
              </a:r>
            </a:p>
          </p:txBody>
        </p:sp>
        <p:pic>
          <p:nvPicPr>
            <p:cNvPr id="21" name="Elemento grafico 20" descr="Sicuro con riempimento a tinta unita">
              <a:extLst>
                <a:ext uri="{FF2B5EF4-FFF2-40B4-BE49-F238E27FC236}">
                  <a16:creationId xmlns:a16="http://schemas.microsoft.com/office/drawing/2014/main" id="{59B12A13-E764-44DD-90B1-05BAA5476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7312" y="5647917"/>
              <a:ext cx="360000" cy="360000"/>
            </a:xfrm>
            <a:prstGeom prst="rect">
              <a:avLst/>
            </a:prstGeom>
          </p:spPr>
        </p:pic>
      </p:grpSp>
      <p:sp>
        <p:nvSpPr>
          <p:cNvPr id="23" name="Titolo 1">
            <a:extLst>
              <a:ext uri="{FF2B5EF4-FFF2-40B4-BE49-F238E27FC236}">
                <a16:creationId xmlns:a16="http://schemas.microsoft.com/office/drawing/2014/main" id="{2A74BB5E-EC42-4A98-B830-7B2D1BFA29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860FB3D-38E4-4437-B8E0-0ADE1AC0FBB2}"/>
              </a:ext>
            </a:extLst>
          </p:cNvPr>
          <p:cNvSpPr txBox="1"/>
          <p:nvPr/>
        </p:nvSpPr>
        <p:spPr>
          <a:xfrm>
            <a:off x="3106806" y="1345639"/>
            <a:ext cx="290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DI FINE GIOCO</a:t>
            </a:r>
            <a:endParaRPr lang="it-IT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Immagine 2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1E0E5655-D3DB-4948-B785-1797A5F03B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00" t="13147" r="20360" b="6966"/>
          <a:stretch/>
        </p:blipFill>
        <p:spPr>
          <a:xfrm>
            <a:off x="2042523" y="1714971"/>
            <a:ext cx="4996452" cy="3764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egnaposto numero diapositiva 1">
            <a:extLst>
              <a:ext uri="{FF2B5EF4-FFF2-40B4-BE49-F238E27FC236}">
                <a16:creationId xmlns:a16="http://schemas.microsoft.com/office/drawing/2014/main" id="{B5D4D489-3C57-9C45-B6E6-EF1F5219D94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8384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763564" y="1306180"/>
            <a:ext cx="7616871" cy="4785527"/>
          </a:xfrm>
          <a:prstGeom prst="rect">
            <a:avLst/>
          </a:prstGeom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8A15BCD-ACBB-8F4F-AD22-E76378AA2AEC}"/>
              </a:ext>
            </a:extLst>
          </p:cNvPr>
          <p:cNvSpPr txBox="1"/>
          <p:nvPr/>
        </p:nvSpPr>
        <p:spPr>
          <a:xfrm>
            <a:off x="1458363" y="2226386"/>
            <a:ext cx="185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Dinamica di gioco</a:t>
            </a:r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8F6556CD-704D-664B-B108-16135CE28DA8}"/>
              </a:ext>
            </a:extLst>
          </p:cNvPr>
          <p:cNvCxnSpPr/>
          <p:nvPr/>
        </p:nvCxnSpPr>
        <p:spPr>
          <a:xfrm>
            <a:off x="4572000" y="1465007"/>
            <a:ext cx="0" cy="45523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F633A7F-B11A-4945-B1E8-5FC5D7E3A9F0}"/>
              </a:ext>
            </a:extLst>
          </p:cNvPr>
          <p:cNvCxnSpPr>
            <a:cxnSpLocks/>
          </p:cNvCxnSpPr>
          <p:nvPr/>
        </p:nvCxnSpPr>
        <p:spPr>
          <a:xfrm>
            <a:off x="403123" y="2030362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F0AC74FA-6D09-B24F-9886-442C3776CF65}"/>
              </a:ext>
            </a:extLst>
          </p:cNvPr>
          <p:cNvSpPr txBox="1"/>
          <p:nvPr/>
        </p:nvSpPr>
        <p:spPr>
          <a:xfrm>
            <a:off x="1294431" y="1597121"/>
            <a:ext cx="217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Specifiche funzionali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65FF1778-2042-9948-B237-10E92381F845}"/>
              </a:ext>
            </a:extLst>
          </p:cNvPr>
          <p:cNvSpPr txBox="1"/>
          <p:nvPr/>
        </p:nvSpPr>
        <p:spPr>
          <a:xfrm>
            <a:off x="5752480" y="1606022"/>
            <a:ext cx="217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Specifiche tecniche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6B5F909D-D754-514B-BEB9-AC915B7F76A3}"/>
              </a:ext>
            </a:extLst>
          </p:cNvPr>
          <p:cNvSpPr txBox="1"/>
          <p:nvPr/>
        </p:nvSpPr>
        <p:spPr>
          <a:xfrm>
            <a:off x="5833745" y="2219917"/>
            <a:ext cx="14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Drag &amp; </a:t>
            </a:r>
            <a:r>
              <a:rPr lang="it-IT" dirty="0" err="1"/>
              <a:t>Drop</a:t>
            </a:r>
            <a:endParaRPr lang="it-IT" dirty="0"/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C4927792-6AE2-1C43-875E-1D7A9D30187D}"/>
              </a:ext>
            </a:extLst>
          </p:cNvPr>
          <p:cNvSpPr txBox="1"/>
          <p:nvPr/>
        </p:nvSpPr>
        <p:spPr>
          <a:xfrm>
            <a:off x="985632" y="2617905"/>
            <a:ext cx="3101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Inserimento dati di ogni parola </a:t>
            </a:r>
          </a:p>
          <a:p>
            <a:r>
              <a:rPr lang="it-IT" dirty="0"/>
              <a:t>(Parola, divisione in sillabe, frequenza d’uso)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91A534C6-B759-4549-B0B3-AE291500F2F4}"/>
              </a:ext>
            </a:extLst>
          </p:cNvPr>
          <p:cNvSpPr txBox="1"/>
          <p:nvPr/>
        </p:nvSpPr>
        <p:spPr>
          <a:xfrm>
            <a:off x="5199660" y="2796893"/>
            <a:ext cx="3228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Script che traduce informazioni inserite in un file Excel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631C2B9F-6115-9849-8986-2A14D7336010}"/>
              </a:ext>
            </a:extLst>
          </p:cNvPr>
          <p:cNvSpPr txBox="1"/>
          <p:nvPr/>
        </p:nvSpPr>
        <p:spPr>
          <a:xfrm>
            <a:off x="1171720" y="4464426"/>
            <a:ext cx="211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Generazione di carte nuove ad ogni gioco </a:t>
            </a:r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087464D5-941B-9745-9F2B-C41219C9EDCB}"/>
              </a:ext>
            </a:extLst>
          </p:cNvPr>
          <p:cNvSpPr txBox="1"/>
          <p:nvPr/>
        </p:nvSpPr>
        <p:spPr>
          <a:xfrm>
            <a:off x="5106690" y="4464425"/>
            <a:ext cx="2823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Utilizzo di «</a:t>
            </a:r>
            <a:r>
              <a:rPr lang="it-IT" dirty="0" err="1"/>
              <a:t>prefab</a:t>
            </a:r>
            <a:r>
              <a:rPr lang="it-IT" dirty="0"/>
              <a:t>» per la carta e le sillabe associate 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B514D642-F47A-1E4A-A355-D5E564ED6655}"/>
              </a:ext>
            </a:extLst>
          </p:cNvPr>
          <p:cNvSpPr txBox="1"/>
          <p:nvPr/>
        </p:nvSpPr>
        <p:spPr>
          <a:xfrm>
            <a:off x="5238109" y="5308181"/>
            <a:ext cx="256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Collegamento ad un database locale sul Tablet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61217579-632A-8D4D-80B8-65C248A2A207}"/>
              </a:ext>
            </a:extLst>
          </p:cNvPr>
          <p:cNvSpPr txBox="1"/>
          <p:nvPr/>
        </p:nvSpPr>
        <p:spPr>
          <a:xfrm>
            <a:off x="1280912" y="5348307"/>
            <a:ext cx="211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Salvataggio dati a fine partita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C2493535-9765-CE40-8BBB-D311CD1141DC}"/>
              </a:ext>
            </a:extLst>
          </p:cNvPr>
          <p:cNvSpPr txBox="1"/>
          <p:nvPr/>
        </p:nvSpPr>
        <p:spPr>
          <a:xfrm>
            <a:off x="992601" y="3563423"/>
            <a:ext cx="2774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Spelling parola e divisione in sillabe delle parole 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F5377123-B0D3-2A4B-958F-71BDC3344B5B}"/>
              </a:ext>
            </a:extLst>
          </p:cNvPr>
          <p:cNvSpPr txBox="1"/>
          <p:nvPr/>
        </p:nvSpPr>
        <p:spPr>
          <a:xfrm>
            <a:off x="5171917" y="3585543"/>
            <a:ext cx="2774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Registrazione manuale tramite software </a:t>
            </a:r>
            <a:r>
              <a:rPr lang="it-IT" dirty="0" err="1"/>
              <a:t>Audacity</a:t>
            </a:r>
            <a:endParaRPr lang="it-IT" dirty="0"/>
          </a:p>
        </p:txBody>
      </p:sp>
      <p:cxnSp>
        <p:nvCxnSpPr>
          <p:cNvPr id="91" name="Connettore 1 90">
            <a:extLst>
              <a:ext uri="{FF2B5EF4-FFF2-40B4-BE49-F238E27FC236}">
                <a16:creationId xmlns:a16="http://schemas.microsoft.com/office/drawing/2014/main" id="{7990273E-8D72-304E-833D-FD0AC33BF15E}"/>
              </a:ext>
            </a:extLst>
          </p:cNvPr>
          <p:cNvCxnSpPr>
            <a:cxnSpLocks/>
          </p:cNvCxnSpPr>
          <p:nvPr/>
        </p:nvCxnSpPr>
        <p:spPr>
          <a:xfrm>
            <a:off x="403123" y="2617905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1 91">
            <a:extLst>
              <a:ext uri="{FF2B5EF4-FFF2-40B4-BE49-F238E27FC236}">
                <a16:creationId xmlns:a16="http://schemas.microsoft.com/office/drawing/2014/main" id="{98317CBC-4DA8-7344-B600-8E286F85E1CA}"/>
              </a:ext>
            </a:extLst>
          </p:cNvPr>
          <p:cNvCxnSpPr>
            <a:cxnSpLocks/>
          </p:cNvCxnSpPr>
          <p:nvPr/>
        </p:nvCxnSpPr>
        <p:spPr>
          <a:xfrm>
            <a:off x="403122" y="4387033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1 93">
            <a:extLst>
              <a:ext uri="{FF2B5EF4-FFF2-40B4-BE49-F238E27FC236}">
                <a16:creationId xmlns:a16="http://schemas.microsoft.com/office/drawing/2014/main" id="{7DF9E28D-D513-2A4E-8551-81C3412C3023}"/>
              </a:ext>
            </a:extLst>
          </p:cNvPr>
          <p:cNvCxnSpPr>
            <a:cxnSpLocks/>
          </p:cNvCxnSpPr>
          <p:nvPr/>
        </p:nvCxnSpPr>
        <p:spPr>
          <a:xfrm>
            <a:off x="403122" y="5283441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1 94">
            <a:extLst>
              <a:ext uri="{FF2B5EF4-FFF2-40B4-BE49-F238E27FC236}">
                <a16:creationId xmlns:a16="http://schemas.microsoft.com/office/drawing/2014/main" id="{E5676344-35E5-6042-BBEA-7656CE3CD12D}"/>
              </a:ext>
            </a:extLst>
          </p:cNvPr>
          <p:cNvCxnSpPr>
            <a:cxnSpLocks/>
          </p:cNvCxnSpPr>
          <p:nvPr/>
        </p:nvCxnSpPr>
        <p:spPr>
          <a:xfrm>
            <a:off x="403122" y="3541235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824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90F10F0-882A-AD4E-A354-3B53085CC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749" y="2387534"/>
            <a:ext cx="4001730" cy="2986501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5056506-A9A3-CD4D-B574-70F660962CA6}"/>
              </a:ext>
            </a:extLst>
          </p:cNvPr>
          <p:cNvSpPr txBox="1"/>
          <p:nvPr/>
        </p:nvSpPr>
        <p:spPr>
          <a:xfrm>
            <a:off x="1031292" y="5519026"/>
            <a:ext cx="2284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di gioco </a:t>
            </a:r>
            <a:r>
              <a:rPr lang="it-IT" sz="1200" i="1" dirty="0" err="1"/>
              <a:t>Syllable</a:t>
            </a:r>
            <a:r>
              <a:rPr lang="it-IT" sz="1200" i="1" dirty="0"/>
              <a:t> Game</a:t>
            </a:r>
            <a:endParaRPr lang="it-IT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547AF615-C64D-B14B-A783-9520E557426D}"/>
              </a:ext>
            </a:extLst>
          </p:cNvPr>
          <p:cNvSpPr txBox="1"/>
          <p:nvPr/>
        </p:nvSpPr>
        <p:spPr>
          <a:xfrm>
            <a:off x="5771211" y="5479868"/>
            <a:ext cx="22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tutorial </a:t>
            </a:r>
            <a:r>
              <a:rPr lang="it-IT" sz="1200" i="1" dirty="0" err="1"/>
              <a:t>Syllable</a:t>
            </a:r>
            <a:r>
              <a:rPr lang="it-IT" sz="1200" i="1" dirty="0"/>
              <a:t> Game</a:t>
            </a:r>
            <a:endParaRPr 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8E341E9-32FD-A044-B7F3-48889A810E55}"/>
              </a:ext>
            </a:extLst>
          </p:cNvPr>
          <p:cNvGrpSpPr/>
          <p:nvPr/>
        </p:nvGrpSpPr>
        <p:grpSpPr>
          <a:xfrm>
            <a:off x="5712655" y="1427389"/>
            <a:ext cx="2378244" cy="840400"/>
            <a:chOff x="5646982" y="1427389"/>
            <a:chExt cx="2378244" cy="840400"/>
          </a:xfrm>
        </p:grpSpPr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90B97E59-B4DC-C142-9335-E1C6FD88ED04}"/>
                </a:ext>
              </a:extLst>
            </p:cNvPr>
            <p:cNvSpPr txBox="1"/>
            <p:nvPr/>
          </p:nvSpPr>
          <p:spPr>
            <a:xfrm>
              <a:off x="5851832" y="1491979"/>
              <a:ext cx="1981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TECNICA</a:t>
              </a: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74CC0C73-5FFD-8A4E-A0E6-649DD086F45F}"/>
                </a:ext>
              </a:extLst>
            </p:cNvPr>
            <p:cNvSpPr txBox="1"/>
            <p:nvPr/>
          </p:nvSpPr>
          <p:spPr>
            <a:xfrm>
              <a:off x="6077920" y="1840584"/>
              <a:ext cx="1528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DRAG &amp; DROP</a:t>
              </a:r>
            </a:p>
          </p:txBody>
        </p:sp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1AE44D6-8353-9C4E-B57B-531C2C3ACC06}"/>
                </a:ext>
              </a:extLst>
            </p:cNvPr>
            <p:cNvSpPr/>
            <p:nvPr/>
          </p:nvSpPr>
          <p:spPr>
            <a:xfrm>
              <a:off x="5646982" y="1427389"/>
              <a:ext cx="2378244" cy="840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791DD917-4A5E-6A4E-8204-B1D1173A6A2D}"/>
              </a:ext>
            </a:extLst>
          </p:cNvPr>
          <p:cNvGrpSpPr/>
          <p:nvPr/>
        </p:nvGrpSpPr>
        <p:grpSpPr>
          <a:xfrm>
            <a:off x="979514" y="1427390"/>
            <a:ext cx="2386104" cy="840399"/>
            <a:chOff x="979514" y="1427390"/>
            <a:chExt cx="2386104" cy="840399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0D24B5F3-50B2-664B-A3A5-9BD299949197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u="sng" dirty="0"/>
                <a:t>SPECIFICA FUNZIONALE</a:t>
              </a: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59E3401B-9843-DD45-B576-85D188F87F06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41" name="Rettangolo 40">
              <a:extLst>
                <a:ext uri="{FF2B5EF4-FFF2-40B4-BE49-F238E27FC236}">
                  <a16:creationId xmlns:a16="http://schemas.microsoft.com/office/drawing/2014/main" id="{93E55591-7196-CB4D-BF08-A6004F2FBAAA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75DD6069-F574-4D1E-B733-4D8AD3115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05" t="14075" r="20104" b="7036"/>
          <a:stretch/>
        </p:blipFill>
        <p:spPr>
          <a:xfrm>
            <a:off x="288520" y="2387534"/>
            <a:ext cx="3953519" cy="2934145"/>
          </a:xfrm>
          <a:prstGeom prst="rect">
            <a:avLst/>
          </a:prstGeom>
        </p:spPr>
      </p:pic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EA5EFABA-E567-4047-A6BB-43C76CB2FD3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7385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21E5E59-CD87-C54E-86C2-1BEC656BA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939" y="1590004"/>
            <a:ext cx="1256291" cy="125629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9A5845E-3622-734B-968F-6371B266C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83" y="2912981"/>
            <a:ext cx="1906439" cy="1906439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67DD9EC-27DE-BE4F-8DA1-FEBA905787E4}"/>
              </a:ext>
            </a:extLst>
          </p:cNvPr>
          <p:cNvSpPr txBox="1"/>
          <p:nvPr/>
        </p:nvSpPr>
        <p:spPr>
          <a:xfrm>
            <a:off x="288521" y="4825020"/>
            <a:ext cx="3082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contenente informazioni su ogni parola: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Parola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Immagine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Divisione in sillabe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Frequenza d’uso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91C46DC4-C32E-8541-AFCA-159910041D79}"/>
              </a:ext>
            </a:extLst>
          </p:cNvPr>
          <p:cNvGrpSpPr/>
          <p:nvPr/>
        </p:nvGrpSpPr>
        <p:grpSpPr>
          <a:xfrm>
            <a:off x="5639225" y="3530585"/>
            <a:ext cx="3082180" cy="2008998"/>
            <a:chOff x="5639225" y="3094635"/>
            <a:chExt cx="3082180" cy="2008998"/>
          </a:xfrm>
        </p:grpSpPr>
        <p:pic>
          <p:nvPicPr>
            <p:cNvPr id="10" name="Immagine 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6158B3E2-06BC-2E40-B5FA-45E7F53DD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680" b="52340"/>
            <a:stretch/>
          </p:blipFill>
          <p:spPr>
            <a:xfrm>
              <a:off x="5772152" y="3094635"/>
              <a:ext cx="2816326" cy="1543129"/>
            </a:xfrm>
            <a:prstGeom prst="rect">
              <a:avLst/>
            </a:prstGeom>
          </p:spPr>
        </p:pic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CE7C5CEF-B667-5849-95CA-1415926188D9}"/>
                </a:ext>
              </a:extLst>
            </p:cNvPr>
            <p:cNvSpPr txBox="1"/>
            <p:nvPr/>
          </p:nvSpPr>
          <p:spPr>
            <a:xfrm>
              <a:off x="5639225" y="4826634"/>
              <a:ext cx="30821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i="1" dirty="0"/>
                <a:t>Lista presente in </a:t>
              </a:r>
              <a:r>
                <a:rPr lang="it-IT" sz="1200" i="1" dirty="0" err="1"/>
                <a:t>Unity</a:t>
              </a:r>
              <a:r>
                <a:rPr lang="it-IT" sz="1200" i="1" dirty="0"/>
                <a:t> contenente tutti i dati </a:t>
              </a:r>
            </a:p>
          </p:txBody>
        </p:sp>
      </p:grp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60539D53-3E2E-5948-A117-0BB662A0F800}"/>
              </a:ext>
            </a:extLst>
          </p:cNvPr>
          <p:cNvCxnSpPr>
            <a:cxnSpLocks/>
          </p:cNvCxnSpPr>
          <p:nvPr/>
        </p:nvCxnSpPr>
        <p:spPr>
          <a:xfrm flipV="1">
            <a:off x="3066932" y="2912981"/>
            <a:ext cx="1210100" cy="9119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F0FC8FB6-9C72-8345-9EFD-E89819F60E45}"/>
              </a:ext>
            </a:extLst>
          </p:cNvPr>
          <p:cNvCxnSpPr>
            <a:cxnSpLocks/>
          </p:cNvCxnSpPr>
          <p:nvPr/>
        </p:nvCxnSpPr>
        <p:spPr>
          <a:xfrm>
            <a:off x="4689987" y="2933322"/>
            <a:ext cx="949238" cy="1368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A831FA5-C0E4-A341-B72D-5A099B6F28CA}"/>
              </a:ext>
            </a:extLst>
          </p:cNvPr>
          <p:cNvGrpSpPr/>
          <p:nvPr/>
        </p:nvGrpSpPr>
        <p:grpSpPr>
          <a:xfrm>
            <a:off x="288521" y="1518293"/>
            <a:ext cx="3221595" cy="1143587"/>
            <a:chOff x="288521" y="1518293"/>
            <a:chExt cx="3221595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22219" y="1589781"/>
              <a:ext cx="3109506" cy="1015005"/>
              <a:chOff x="620905" y="1596128"/>
              <a:chExt cx="3109506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20905" y="1964802"/>
                <a:ext cx="310950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DATI DI OGNI PAROLA</a:t>
                </a:r>
              </a:p>
              <a:p>
                <a:pPr algn="ctr"/>
                <a:r>
                  <a:rPr lang="it-IT" dirty="0"/>
                  <a:t>PRESENTE SU FILE EXCEL</a:t>
                </a:r>
              </a:p>
            </p:txBody>
          </p:sp>
        </p:grp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8650B5B4-FBC8-C143-BA53-DD0FE13B6DCC}"/>
                </a:ext>
              </a:extLst>
            </p:cNvPr>
            <p:cNvSpPr/>
            <p:nvPr/>
          </p:nvSpPr>
          <p:spPr>
            <a:xfrm>
              <a:off x="288521" y="1518293"/>
              <a:ext cx="3221595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C4F006-FD7A-3249-8748-2BED806923E3}"/>
              </a:ext>
            </a:extLst>
          </p:cNvPr>
          <p:cNvGrpSpPr/>
          <p:nvPr/>
        </p:nvGrpSpPr>
        <p:grpSpPr>
          <a:xfrm>
            <a:off x="5453725" y="1518292"/>
            <a:ext cx="3433250" cy="1143587"/>
            <a:chOff x="5453725" y="1518292"/>
            <a:chExt cx="3433250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473669" y="1589781"/>
              <a:ext cx="3413306" cy="994936"/>
              <a:chOff x="5195127" y="1609850"/>
              <a:chExt cx="3413306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195127" y="1958455"/>
                <a:ext cx="34133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SCRIPT CHE TRADUCE LISTA EXCEL </a:t>
                </a:r>
              </a:p>
              <a:p>
                <a:pPr algn="ctr"/>
                <a:r>
                  <a:rPr lang="it-IT" dirty="0"/>
                  <a:t>IN LISTA LEGGIBILE IN UNITY </a:t>
                </a:r>
              </a:p>
            </p:txBody>
          </p:sp>
        </p:grp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830AACF6-DC93-A742-8388-B343D89E1A9B}"/>
                </a:ext>
              </a:extLst>
            </p:cNvPr>
            <p:cNvSpPr/>
            <p:nvPr/>
          </p:nvSpPr>
          <p:spPr>
            <a:xfrm>
              <a:off x="5453725" y="1518292"/>
              <a:ext cx="336805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7" name="Segnaposto numero diapositiva 1">
            <a:extLst>
              <a:ext uri="{FF2B5EF4-FFF2-40B4-BE49-F238E27FC236}">
                <a16:creationId xmlns:a16="http://schemas.microsoft.com/office/drawing/2014/main" id="{CA78B5D2-234D-C247-B6C9-9859DC9DEB08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5600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09F72CC-BA6D-4447-817A-6D71E99A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18" y="3002772"/>
            <a:ext cx="3951547" cy="18528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5B6062-3BD2-3D41-A3A1-39189D354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553" y="3002772"/>
            <a:ext cx="1846831" cy="184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F033B662-01DB-C44F-B135-F7BC8EEBAF13}"/>
              </a:ext>
            </a:extLst>
          </p:cNvPr>
          <p:cNvGrpSpPr/>
          <p:nvPr/>
        </p:nvGrpSpPr>
        <p:grpSpPr>
          <a:xfrm>
            <a:off x="7214124" y="3002772"/>
            <a:ext cx="1846832" cy="1846831"/>
            <a:chOff x="6842359" y="2669276"/>
            <a:chExt cx="2096729" cy="2096729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6F9BF3C4-5A6C-104E-AB6B-E55DEAD25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2359" y="2669276"/>
              <a:ext cx="2096729" cy="2096729"/>
            </a:xfrm>
            <a:prstGeom prst="rect">
              <a:avLst/>
            </a:prstGeom>
          </p:spPr>
        </p:pic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614E6FCA-B5A8-924B-A424-6C71513AAC96}"/>
                </a:ext>
              </a:extLst>
            </p:cNvPr>
            <p:cNvSpPr/>
            <p:nvPr/>
          </p:nvSpPr>
          <p:spPr>
            <a:xfrm>
              <a:off x="7180315" y="2739191"/>
              <a:ext cx="990528" cy="515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AL - GA</a:t>
              </a:r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A0BA65D-E2CD-5644-A53C-1C04D677C808}"/>
              </a:ext>
            </a:extLst>
          </p:cNvPr>
          <p:cNvSpPr txBox="1"/>
          <p:nvPr/>
        </p:nvSpPr>
        <p:spPr>
          <a:xfrm>
            <a:off x="515338" y="5119007"/>
            <a:ext cx="3427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Tabella parola con relativa divisione in sillabe (Excel)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5094831-A28B-A643-925F-506DB7EB3662}"/>
              </a:ext>
            </a:extLst>
          </p:cNvPr>
          <p:cNvSpPr txBox="1"/>
          <p:nvPr/>
        </p:nvSpPr>
        <p:spPr>
          <a:xfrm>
            <a:off x="5647233" y="5139871"/>
            <a:ext cx="2676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Software per acquisizione voce </a:t>
            </a:r>
            <a:r>
              <a:rPr lang="it-IT" sz="1200" i="1" dirty="0" err="1"/>
              <a:t>Audacity</a:t>
            </a:r>
            <a:endParaRPr lang="it-IT" dirty="0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0B6652CA-69BC-794B-94FF-E1D98E7A0678}"/>
              </a:ext>
            </a:extLst>
          </p:cNvPr>
          <p:cNvGrpSpPr/>
          <p:nvPr/>
        </p:nvGrpSpPr>
        <p:grpSpPr>
          <a:xfrm>
            <a:off x="5483836" y="1510580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861290" y="1589781"/>
              <a:ext cx="2638093" cy="994936"/>
              <a:chOff x="5582748" y="1609850"/>
              <a:chExt cx="2638093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582748" y="1958455"/>
                <a:ext cx="26380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ACQUISIZIONE VOCE CON </a:t>
                </a:r>
              </a:p>
              <a:p>
                <a:pPr algn="ctr"/>
                <a:r>
                  <a:rPr lang="it-IT" dirty="0"/>
                  <a:t>SOFTWARE AUDACITY</a:t>
                </a:r>
              </a:p>
            </p:txBody>
          </p:sp>
        </p:grp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E800714B-87E0-0E48-AC16-88D9299429B3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9CFFC810-4BAF-7E45-B374-463ABD952CC2}"/>
              </a:ext>
            </a:extLst>
          </p:cNvPr>
          <p:cNvGrpSpPr/>
          <p:nvPr/>
        </p:nvGrpSpPr>
        <p:grpSpPr>
          <a:xfrm>
            <a:off x="727743" y="1510580"/>
            <a:ext cx="3003096" cy="1143587"/>
            <a:chOff x="373134" y="1510580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469489" y="1589781"/>
              <a:ext cx="2810386" cy="856436"/>
              <a:chOff x="768175" y="1596128"/>
              <a:chExt cx="2810386" cy="856436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768175" y="2083232"/>
                <a:ext cx="28103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SPELLING PAROLA E SILLABE</a:t>
                </a:r>
              </a:p>
            </p:txBody>
          </p:sp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02248B75-ECBF-664D-A07B-63F96D65643D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18E4889A-3E0A-864E-8411-AF18545F3446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9405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0E9EC9E-FB1E-B74B-AFFB-52019B8DA525}"/>
              </a:ext>
            </a:extLst>
          </p:cNvPr>
          <p:cNvGrpSpPr/>
          <p:nvPr/>
        </p:nvGrpSpPr>
        <p:grpSpPr>
          <a:xfrm>
            <a:off x="5381437" y="1510579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932038" y="1589781"/>
              <a:ext cx="2496581" cy="994936"/>
              <a:chOff x="5653496" y="1609850"/>
              <a:chExt cx="2496581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653496" y="1958455"/>
                <a:ext cx="24965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UTILIZZO DI PREFAB PER </a:t>
                </a:r>
              </a:p>
              <a:p>
                <a:pPr algn="ctr"/>
                <a:r>
                  <a:rPr lang="it-IT" dirty="0"/>
                  <a:t>CARTA E SILLABE</a:t>
                </a:r>
              </a:p>
            </p:txBody>
          </p:sp>
        </p:grp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FC568DEF-7EAA-C646-805F-5807B281CA0E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FDC54702-3202-1B41-9954-F86643BFE19A}"/>
              </a:ext>
            </a:extLst>
          </p:cNvPr>
          <p:cNvGrpSpPr/>
          <p:nvPr/>
        </p:nvGrpSpPr>
        <p:grpSpPr>
          <a:xfrm>
            <a:off x="380547" y="1510579"/>
            <a:ext cx="3003096" cy="1143587"/>
            <a:chOff x="380547" y="1510579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80547" y="1589781"/>
              <a:ext cx="2992871" cy="1015005"/>
              <a:chOff x="679233" y="1596128"/>
              <a:chExt cx="2992871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79233" y="1964802"/>
                <a:ext cx="29928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GENERAZIONE NUOVE CARTE </a:t>
                </a:r>
              </a:p>
              <a:p>
                <a:pPr algn="ctr"/>
                <a:r>
                  <a:rPr lang="it-IT" dirty="0"/>
                  <a:t>AD OGNI GIOCO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A70A1FE3-EE60-A840-817F-B56F055EADEF}"/>
                </a:ext>
              </a:extLst>
            </p:cNvPr>
            <p:cNvSpPr/>
            <p:nvPr/>
          </p:nvSpPr>
          <p:spPr>
            <a:xfrm>
              <a:off x="380547" y="1510579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D2E4DA82-1F3C-5E42-AC90-E8C9A2B35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759" y="2900326"/>
            <a:ext cx="3636454" cy="2607016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5610EFC-7922-0149-85BD-8C5BAA3FA94A}"/>
              </a:ext>
            </a:extLst>
          </p:cNvPr>
          <p:cNvSpPr txBox="1"/>
          <p:nvPr/>
        </p:nvSpPr>
        <p:spPr>
          <a:xfrm>
            <a:off x="5212528" y="5565693"/>
            <a:ext cx="334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</a:t>
            </a:r>
            <a:r>
              <a:rPr lang="it-IT" sz="1200" i="1" dirty="0" err="1"/>
              <a:t>Prefab</a:t>
            </a:r>
            <a:r>
              <a:rPr lang="it-IT" sz="1200" i="1" dirty="0"/>
              <a:t> </a:t>
            </a:r>
          </a:p>
          <a:p>
            <a:pPr algn="ctr"/>
            <a:r>
              <a:rPr lang="it-IT" sz="1200" i="1" dirty="0" err="1"/>
              <a:t>WordCard</a:t>
            </a:r>
            <a:r>
              <a:rPr lang="it-IT" sz="1200" i="1" dirty="0"/>
              <a:t> che contiene tutti gli elementi necessari 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DC0F746D-D95F-4841-AFA0-A80FF183DED8}"/>
              </a:ext>
            </a:extLst>
          </p:cNvPr>
          <p:cNvGrpSpPr/>
          <p:nvPr/>
        </p:nvGrpSpPr>
        <p:grpSpPr>
          <a:xfrm>
            <a:off x="299544" y="2900326"/>
            <a:ext cx="3679865" cy="3055809"/>
            <a:chOff x="76744" y="2879217"/>
            <a:chExt cx="3679865" cy="3055809"/>
          </a:xfrm>
        </p:grpSpPr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13913A13-E75D-714A-8600-382DD323A227}"/>
                </a:ext>
              </a:extLst>
            </p:cNvPr>
            <p:cNvSpPr txBox="1"/>
            <p:nvPr/>
          </p:nvSpPr>
          <p:spPr>
            <a:xfrm>
              <a:off x="583850" y="5658027"/>
              <a:ext cx="28417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200" i="1" dirty="0"/>
                <a:t>Carte generate dalla lista presente su </a:t>
              </a:r>
              <a:r>
                <a:rPr lang="it-IT" sz="1200" i="1" dirty="0" err="1"/>
                <a:t>Unity</a:t>
              </a:r>
              <a:endParaRPr lang="it-IT" dirty="0"/>
            </a:p>
          </p:txBody>
        </p:sp>
        <p:pic>
          <p:nvPicPr>
            <p:cNvPr id="6" name="Immagine 5" descr="Immagine che contiene testo, screenshot, elettronico, schermo&#10;&#10;Descrizione generata automaticamente">
              <a:extLst>
                <a:ext uri="{FF2B5EF4-FFF2-40B4-BE49-F238E27FC236}">
                  <a16:creationId xmlns:a16="http://schemas.microsoft.com/office/drawing/2014/main" id="{AA04C770-78A9-4CCD-8EFD-AE20B02E3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635" t="45836" r="44865" b="28895"/>
            <a:stretch/>
          </p:blipFill>
          <p:spPr>
            <a:xfrm>
              <a:off x="2316609" y="3737267"/>
              <a:ext cx="1440000" cy="1949187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A6E66AA7-DE46-42D8-8B96-429ABE69A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034" t="45581" r="44908" b="29903"/>
            <a:stretch/>
          </p:blipFill>
          <p:spPr>
            <a:xfrm>
              <a:off x="1162095" y="2879217"/>
              <a:ext cx="1440000" cy="1974416"/>
            </a:xfrm>
            <a:prstGeom prst="rect">
              <a:avLst/>
            </a:prstGeom>
          </p:spPr>
        </p:pic>
        <p:pic>
          <p:nvPicPr>
            <p:cNvPr id="10" name="Immagine 9" descr="Immagine che contiene testo, screenshot, elettronico, schermo&#10;&#10;Descrizione generata automaticamente">
              <a:extLst>
                <a:ext uri="{FF2B5EF4-FFF2-40B4-BE49-F238E27FC236}">
                  <a16:creationId xmlns:a16="http://schemas.microsoft.com/office/drawing/2014/main" id="{64BD1D87-EE9E-4C39-B9B8-26A2ED8D5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593" t="46522" r="45066" b="30417"/>
            <a:stretch/>
          </p:blipFill>
          <p:spPr>
            <a:xfrm>
              <a:off x="76744" y="3858764"/>
              <a:ext cx="1440001" cy="1806119"/>
            </a:xfrm>
            <a:prstGeom prst="rect">
              <a:avLst/>
            </a:prstGeom>
          </p:spPr>
        </p:pic>
      </p:grp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695DF520-823F-0D46-B318-F7E3654F8F26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6417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6F3E934-94B2-AA48-AF61-EBAC9599B782}"/>
              </a:ext>
            </a:extLst>
          </p:cNvPr>
          <p:cNvGrpSpPr/>
          <p:nvPr/>
        </p:nvGrpSpPr>
        <p:grpSpPr>
          <a:xfrm>
            <a:off x="5430316" y="1510580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935468" y="1589781"/>
              <a:ext cx="2489720" cy="994936"/>
              <a:chOff x="5656926" y="1609850"/>
              <a:chExt cx="2489720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656926" y="1958455"/>
                <a:ext cx="24897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COLLEGAMENTO AD UN </a:t>
                </a:r>
              </a:p>
              <a:p>
                <a:pPr algn="ctr"/>
                <a:r>
                  <a:rPr lang="it-IT" dirty="0"/>
                  <a:t>DATABASE LOCALE</a:t>
                </a:r>
              </a:p>
            </p:txBody>
          </p:sp>
        </p:grp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90BC76C6-69DD-D344-9EEB-23820180017B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633063" y="1510580"/>
            <a:ext cx="3003096" cy="1143587"/>
            <a:chOff x="373134" y="1510580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522382" y="1589781"/>
              <a:ext cx="2709203" cy="1015005"/>
              <a:chOff x="821068" y="1596128"/>
              <a:chExt cx="270920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u="sng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821068" y="1964802"/>
                <a:ext cx="27092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SALVATAGGIO STATISTICHE </a:t>
                </a:r>
              </a:p>
              <a:p>
                <a:pPr algn="ctr"/>
                <a:r>
                  <a:rPr lang="it-IT" dirty="0"/>
                  <a:t>A FINE PARTITA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74" y="2973460"/>
            <a:ext cx="3310873" cy="2486983"/>
          </a:xfrm>
          <a:prstGeom prst="rect">
            <a:avLst/>
          </a:prstGeom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71A6EAB8-73B0-674E-8972-8F38E1C68B53}"/>
              </a:ext>
            </a:extLst>
          </p:cNvPr>
          <p:cNvGrpSpPr/>
          <p:nvPr/>
        </p:nvGrpSpPr>
        <p:grpSpPr>
          <a:xfrm>
            <a:off x="4951023" y="2933322"/>
            <a:ext cx="3643456" cy="2974985"/>
            <a:chOff x="4781732" y="2933322"/>
            <a:chExt cx="3643456" cy="297498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55A09202-FB75-AF4D-BAA0-9824E46C968D}"/>
                </a:ext>
              </a:extLst>
            </p:cNvPr>
            <p:cNvGrpSpPr/>
            <p:nvPr/>
          </p:nvGrpSpPr>
          <p:grpSpPr>
            <a:xfrm>
              <a:off x="4781732" y="2933322"/>
              <a:ext cx="3643456" cy="2974985"/>
              <a:chOff x="4665296" y="2733368"/>
              <a:chExt cx="3643456" cy="2974985"/>
            </a:xfrm>
          </p:grpSpPr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0416C3CC-1140-D843-8CD8-999AAF08B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5296" y="2733368"/>
                <a:ext cx="1980841" cy="2375889"/>
              </a:xfrm>
              <a:prstGeom prst="rect">
                <a:avLst/>
              </a:prstGeom>
            </p:spPr>
          </p:pic>
          <p:pic>
            <p:nvPicPr>
              <p:cNvPr id="42" name="Immagine 41">
                <a:extLst>
                  <a:ext uri="{FF2B5EF4-FFF2-40B4-BE49-F238E27FC236}">
                    <a16:creationId xmlns:a16="http://schemas.microsoft.com/office/drawing/2014/main" id="{CFB0045A-18EC-5D41-9A2D-DBD7B6162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5965" y="2775566"/>
                <a:ext cx="2932787" cy="2932787"/>
              </a:xfrm>
              <a:prstGeom prst="rect">
                <a:avLst/>
              </a:prstGeom>
            </p:spPr>
          </p:pic>
        </p:grpSp>
        <p:pic>
          <p:nvPicPr>
            <p:cNvPr id="44" name="Immagine 43">
              <a:extLst>
                <a:ext uri="{FF2B5EF4-FFF2-40B4-BE49-F238E27FC236}">
                  <a16:creationId xmlns:a16="http://schemas.microsoft.com/office/drawing/2014/main" id="{C4557CF1-3151-564C-AC59-891FFCE5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2843" y="3289947"/>
              <a:ext cx="468000" cy="434960"/>
            </a:xfrm>
            <a:prstGeom prst="rect">
              <a:avLst/>
            </a:prstGeom>
          </p:spPr>
        </p:pic>
        <p:pic>
          <p:nvPicPr>
            <p:cNvPr id="45" name="Immagine 44">
              <a:extLst>
                <a:ext uri="{FF2B5EF4-FFF2-40B4-BE49-F238E27FC236}">
                  <a16:creationId xmlns:a16="http://schemas.microsoft.com/office/drawing/2014/main" id="{C7C3251E-5322-904F-89F4-5499F5D7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4319057"/>
              <a:ext cx="468000" cy="434960"/>
            </a:xfrm>
            <a:prstGeom prst="rect">
              <a:avLst/>
            </a:prstGeom>
          </p:spPr>
        </p:pic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0F16F331-8BD3-6B40-AAC4-5B2B2F7CB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5335464"/>
              <a:ext cx="468000" cy="434960"/>
            </a:xfrm>
            <a:prstGeom prst="rect">
              <a:avLst/>
            </a:prstGeom>
          </p:spPr>
        </p:pic>
      </p:grp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669401" y="5640260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5EA3DEA0-41D3-1C42-B773-632665EB4EA0}"/>
              </a:ext>
            </a:extLst>
          </p:cNvPr>
          <p:cNvSpPr txBox="1"/>
          <p:nvPr/>
        </p:nvSpPr>
        <p:spPr>
          <a:xfrm>
            <a:off x="5018725" y="5552944"/>
            <a:ext cx="21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database che salva </a:t>
            </a:r>
          </a:p>
          <a:p>
            <a:pPr algn="ctr"/>
            <a:r>
              <a:rPr lang="it-IT" sz="1200" i="1" dirty="0"/>
              <a:t>i dati in cartelle locali (</a:t>
            </a:r>
            <a:r>
              <a:rPr lang="it-IT" sz="1200" i="1" dirty="0" err="1"/>
              <a:t>tablet</a:t>
            </a:r>
            <a:r>
              <a:rPr lang="it-IT" sz="1200" i="1" dirty="0"/>
              <a:t>)</a:t>
            </a:r>
            <a:endParaRPr lang="it-IT" dirty="0"/>
          </a:p>
        </p:txBody>
      </p:sp>
      <p:sp>
        <p:nvSpPr>
          <p:cNvPr id="25" name="Segnaposto numero diapositiva 1">
            <a:extLst>
              <a:ext uri="{FF2B5EF4-FFF2-40B4-BE49-F238E27FC236}">
                <a16:creationId xmlns:a16="http://schemas.microsoft.com/office/drawing/2014/main" id="{0B7077B9-18B2-9549-9E8D-FF729DEE080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8427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F36E4-802A-8541-AA11-E8F9F91566A6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pic>
        <p:nvPicPr>
          <p:cNvPr id="7" name="Picture 6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F0870830-D2BC-C542-BF2F-1125915C8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740" y="1581464"/>
            <a:ext cx="1111782" cy="1111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389DE7-B3D9-F841-8AD0-D493A59C2B79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9" name="Segnaposto numero diapositiva 1">
            <a:extLst>
              <a:ext uri="{FF2B5EF4-FFF2-40B4-BE49-F238E27FC236}">
                <a16:creationId xmlns:a16="http://schemas.microsoft.com/office/drawing/2014/main" id="{C08EA5E0-5B50-B14D-83AE-663C2E16509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D84003-36E5-1B40-B4EC-C39C6A2CB27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25D21-EDB1-F344-ADEB-78C60BA922BD}"/>
              </a:ext>
            </a:extLst>
          </p:cNvPr>
          <p:cNvSpPr txBox="1"/>
          <p:nvPr/>
        </p:nvSpPr>
        <p:spPr>
          <a:xfrm>
            <a:off x="5861686" y="1720864"/>
            <a:ext cx="25298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b="1" dirty="0"/>
              <a:t>SUS</a:t>
            </a:r>
            <a:r>
              <a:rPr lang="en-IT" b="1" dirty="0"/>
              <a:t> </a:t>
            </a:r>
            <a:r>
              <a:rPr lang="en-IT" dirty="0"/>
              <a:t>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1AE85-3257-1642-971E-5515CF5CEAB5}"/>
              </a:ext>
            </a:extLst>
          </p:cNvPr>
          <p:cNvSpPr txBox="1"/>
          <p:nvPr/>
        </p:nvSpPr>
        <p:spPr>
          <a:xfrm>
            <a:off x="6218487" y="2425056"/>
            <a:ext cx="206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SUMI</a:t>
            </a:r>
            <a:r>
              <a:rPr lang="en-IT" dirty="0"/>
              <a:t> per psicologi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CD8C05-42C4-6345-B6D7-9242956247D0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786DA6-E8A3-BA47-BA8D-3623D9610598}"/>
                </a:ext>
              </a:extLst>
            </p:cNvPr>
            <p:cNvSpPr txBox="1"/>
            <p:nvPr/>
          </p:nvSpPr>
          <p:spPr>
            <a:xfrm>
              <a:off x="6385596" y="2334404"/>
              <a:ext cx="2176636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/>
                <a:t>Valu</a:t>
              </a:r>
              <a:r>
                <a:rPr lang="it-IT" dirty="0" err="1"/>
                <a:t>ta</a:t>
              </a:r>
              <a:r>
                <a:rPr lang="en-IT"/>
                <a:t>zione </a:t>
              </a:r>
              <a:r>
                <a:rPr lang="en-IT" dirty="0"/>
                <a:t>per Bambini</a:t>
              </a:r>
            </a:p>
          </p:txBody>
        </p:sp>
        <p:pic>
          <p:nvPicPr>
            <p:cNvPr id="12" name="Picture 1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226AD92-6F3D-A148-90CA-8F49B8964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3" name="Picture 12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16382928-ABCA-9F46-9741-CB7651181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638" y="1413859"/>
            <a:ext cx="1111782" cy="11117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96E5D-1C94-3547-8EA2-B976C4961B13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5EDB22-627B-BD44-8B54-97B3008316F0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A924F6-B5EA-8546-829A-A53E414F50AE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17" name="Picture 2" descr="likert scale agreement">
              <a:extLst>
                <a:ext uri="{FF2B5EF4-FFF2-40B4-BE49-F238E27FC236}">
                  <a16:creationId xmlns:a16="http://schemas.microsoft.com/office/drawing/2014/main" id="{4EDD3CEF-E378-4747-84EF-29F5717E9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4E7C3C-A0A2-0E4F-ADF9-954ACAF529D6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84461E4-31AB-F444-98C0-C5E878BC15A0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09671-9172-6B4D-8AC6-C66315F5456C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21" name="Segnaposto numero diapositiva 1">
            <a:extLst>
              <a:ext uri="{FF2B5EF4-FFF2-40B4-BE49-F238E27FC236}">
                <a16:creationId xmlns:a16="http://schemas.microsoft.com/office/drawing/2014/main" id="{0457B645-B887-2E46-B1E8-E2FAD4748A47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9782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30F147-D2DF-1244-9796-B14D5DAA8A3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4EB2C4-D61C-2C42-80FC-19EF3AA4C4AC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64CAC1-D0E3-064A-9467-48C6BC5EB367}"/>
              </a:ext>
            </a:extLst>
          </p:cNvPr>
          <p:cNvGrpSpPr/>
          <p:nvPr/>
        </p:nvGrpSpPr>
        <p:grpSpPr>
          <a:xfrm>
            <a:off x="112987" y="2973469"/>
            <a:ext cx="3169329" cy="3002118"/>
            <a:chOff x="61410" y="3136605"/>
            <a:chExt cx="3169329" cy="300211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BBE1B6C-844E-2049-BEC5-162038DBBC1D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F2ACEB-2B20-9B4B-BCB5-6D388DE3AFCD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10DDC-968C-514F-9809-935442D43044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71D408-ED75-1C4A-986D-377A7CF70A63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2D385C-5D8B-F349-90E0-C80C595086F2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47ABCF3-D323-A44B-A522-06A86C52791B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1FA0B5-D6D7-8A4C-BBCA-B79BDF2FB6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B6F0F-A427-584B-A051-29519EE804AF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60FDF4-1497-594A-A007-D76560561770}"/>
                </a:ext>
              </a:extLst>
            </p:cNvPr>
            <p:cNvSpPr txBox="1"/>
            <p:nvPr/>
          </p:nvSpPr>
          <p:spPr>
            <a:xfrm>
              <a:off x="6385596" y="2334404"/>
              <a:ext cx="2176636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Valu</a:t>
              </a:r>
              <a:r>
                <a:rPr lang="it-IT" dirty="0" err="1"/>
                <a:t>taz</a:t>
              </a:r>
              <a:r>
                <a:rPr lang="en-IT" dirty="0"/>
                <a:t>ione per Bambini</a:t>
              </a:r>
            </a:p>
          </p:txBody>
        </p:sp>
        <p:pic>
          <p:nvPicPr>
            <p:cNvPr id="18" name="Picture 17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63CA605D-260C-304D-A9F4-C8C7C6E7B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9" name="Picture 18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33A7C6DE-D689-AD43-AB4F-05E0CB5AF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402" y="1411400"/>
            <a:ext cx="1111782" cy="111178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313B7-5CA1-CF40-A03C-A67F09174651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9CD905-5475-A14B-B57E-AB1CDC628F13}"/>
              </a:ext>
            </a:extLst>
          </p:cNvPr>
          <p:cNvSpPr txBox="1"/>
          <p:nvPr/>
        </p:nvSpPr>
        <p:spPr>
          <a:xfrm>
            <a:off x="2861509" y="5420574"/>
            <a:ext cx="256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</a:t>
            </a:r>
            <a:r>
              <a:rPr lang="en-IT" dirty="0"/>
              <a:t>on più design a cascata, ma design circolare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D7DE3-A07C-B243-A088-316BE859A186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46F093-EAA4-B145-B4AE-62AEBEF1B984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7E16C1-A3D5-A14E-83EE-1CA6C0047B5F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25" name="Picture 2" descr="likert scale agreement">
              <a:extLst>
                <a:ext uri="{FF2B5EF4-FFF2-40B4-BE49-F238E27FC236}">
                  <a16:creationId xmlns:a16="http://schemas.microsoft.com/office/drawing/2014/main" id="{351D658C-B50B-E840-8921-337630B157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E33F5D-7E65-5448-8B25-8D91BD224172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  <p:sp>
        <p:nvSpPr>
          <p:cNvPr id="27" name="Segnaposto numero diapositiva 1">
            <a:extLst>
              <a:ext uri="{FF2B5EF4-FFF2-40B4-BE49-F238E27FC236}">
                <a16:creationId xmlns:a16="http://schemas.microsoft.com/office/drawing/2014/main" id="{F59A180C-FFB2-434C-B6CE-47F9F29711F3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2DA36818-3B60-9A42-A78B-383138D68708}"/>
              </a:ext>
            </a:extLst>
          </p:cNvPr>
          <p:cNvSpPr txBox="1"/>
          <p:nvPr/>
        </p:nvSpPr>
        <p:spPr>
          <a:xfrm>
            <a:off x="5861686" y="1720864"/>
            <a:ext cx="25298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b="1" dirty="0"/>
              <a:t>SUS</a:t>
            </a:r>
            <a:r>
              <a:rPr lang="en-IT" b="1" dirty="0"/>
              <a:t> </a:t>
            </a:r>
            <a:r>
              <a:rPr lang="en-IT" dirty="0"/>
              <a:t>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F1A6CD8F-ABF3-AF44-A797-D89BF5297005}"/>
              </a:ext>
            </a:extLst>
          </p:cNvPr>
          <p:cNvSpPr txBox="1"/>
          <p:nvPr/>
        </p:nvSpPr>
        <p:spPr>
          <a:xfrm>
            <a:off x="6218487" y="2425056"/>
            <a:ext cx="206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SUMI</a:t>
            </a:r>
            <a:r>
              <a:rPr lang="en-IT" dirty="0"/>
              <a:t> per psicologi </a:t>
            </a:r>
          </a:p>
        </p:txBody>
      </p:sp>
    </p:spTree>
    <p:extLst>
      <p:ext uri="{BB962C8B-B14F-4D97-AF65-F5344CB8AC3E}">
        <p14:creationId xmlns:p14="http://schemas.microsoft.com/office/powerpoint/2010/main" val="1757272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C700F2-3DCA-4D64-9725-3BE196DA6084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2DD52092-B0A3-489A-AF37-DC6E497558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BDEE6A-8A50-4ABB-B99F-D0F4E836483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C097F7-AE01-4AAF-85F7-769640553781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E4D2731-5731-409C-8DE4-AA72D642D941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023BCCA-1726-4FF6-9278-562628C217E7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55F4DD89-8CBA-4D98-8D36-52732D6DBD1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IT" dirty="0"/>
              <a:t>E</a:t>
            </a:r>
            <a:r>
              <a:rPr lang="it-IT" dirty="0" err="1"/>
              <a:t>ngagement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7A7952-4668-DE4F-9E8B-F2C8E84B5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che creaimo sono inseriti in una trama più complessa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330C5-76C8-6842-95FC-B9D772394BBB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19D8CC-2579-8843-BFCF-744908225B7B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Segnaposto numero diapositiva 1">
            <a:extLst>
              <a:ext uri="{FF2B5EF4-FFF2-40B4-BE49-F238E27FC236}">
                <a16:creationId xmlns:a16="http://schemas.microsoft.com/office/drawing/2014/main" id="{54F5384B-1068-6C43-8B54-E47AFC79D635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05154F-48D4-1746-BE7E-4FA3A59BF7C7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 dirty="0"/>
              <a:t>E</a:t>
            </a:r>
            <a:r>
              <a:rPr lang="it-IT" dirty="0" err="1"/>
              <a:t>ngagement</a:t>
            </a:r>
            <a:r>
              <a:rPr lang="en-IT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FAB379-1263-F348-BC6B-679A22B13D9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92C10-3DEC-894B-8E16-7D17E6BE9E90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5F95CC-4830-A243-A5DE-4F85E5E3A260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66DAF23-897F-064D-BE2C-8842825CF3CA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C08A685-100C-084C-AD99-0CA29315D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A688AD-1DCA-B041-9B5D-E30CB7A7207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B6BFCA-1C5E-D144-ADC3-04B76582C2E5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6272E9E9-7BBE-3746-A239-D93D80690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855AD99F-6235-0F45-B50C-6EC1FD4DE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E9635F62-2C1E-C746-A430-0D6EA6EC2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6B1E39-4B85-AD4C-A4DA-D855162F8CCA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EF8BAF-AE80-504B-8595-FB4A82C2B188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DCB467-76E2-2949-828B-AC3E0D45EC63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sp>
        <p:nvSpPr>
          <p:cNvPr id="18" name="Segnaposto numero diapositiva 1">
            <a:extLst>
              <a:ext uri="{FF2B5EF4-FFF2-40B4-BE49-F238E27FC236}">
                <a16:creationId xmlns:a16="http://schemas.microsoft.com/office/drawing/2014/main" id="{0BE74A4A-6EA3-D544-AECE-9C59C00D183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156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ADED0B-5074-0746-A551-7901B9DEE72A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C120D-708D-CF4C-9154-FF2C556A89AC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70B668-44F5-4345-90D7-B92AA34D978C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D493C700-2A1A-3C40-924E-76FF0D76E7FB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6AF558F7-6B89-7242-8901-3A90A980A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0193DF-01E4-344F-881D-73B749869712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A7BC2D-82BC-3A44-BEA6-461192E331F3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2414D591-02BA-8547-B1E7-FC56B44E2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8FE89FA3-513D-FA44-8499-FD33E86A6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998893FD-04F6-2748-9E3A-205BAFBF7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F63C22-B911-2C4F-A6C0-691E89CAEC04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162F14-153A-AD44-AE65-581EC2B078D9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744B3E-EF92-774A-AE58-DD4E832961C3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7" name="Picture 8">
            <a:extLst>
              <a:ext uri="{FF2B5EF4-FFF2-40B4-BE49-F238E27FC236}">
                <a16:creationId xmlns:a16="http://schemas.microsoft.com/office/drawing/2014/main" id="{0FAF676D-CE7D-B347-ACE4-63526BE45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AC876C6E-2983-4849-92A0-0A686E3E0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5DD14E-4557-1144-919F-BFD46F580211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 dirty="0"/>
              <a:t>E</a:t>
            </a:r>
            <a:r>
              <a:rPr lang="it-IT" dirty="0" err="1"/>
              <a:t>ngagement</a:t>
            </a:r>
            <a:r>
              <a:rPr lang="en-IT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B8503-B161-764A-A50C-F7CCAF3192F1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9B9F89-7817-1F47-92BA-15D3A93E864C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92B33D-1DD9-7F4F-853A-24621CEC38DA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2F2BB3-C658-DC47-9A1C-A3C13C3C7839}"/>
              </a:ext>
            </a:extLst>
          </p:cNvPr>
          <p:cNvSpPr txBox="1"/>
          <p:nvPr/>
        </p:nvSpPr>
        <p:spPr>
          <a:xfrm>
            <a:off x="6405242" y="1908995"/>
            <a:ext cx="208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VALLE DEL SAPERE</a:t>
            </a:r>
            <a:endParaRPr lang="en-IT" dirty="0">
              <a:solidFill>
                <a:schemeClr val="accent6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02727A7A-AAAB-3A46-B59E-F81EE55F4832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1038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lang="en-GB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-1" y="1268185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3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3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84B3D-0DBA-4B81-8F21-39414557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C3433D-86F4-4793-86A8-7016428ED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3315"/>
            <a:ext cx="9144000" cy="4872789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it-IT" dirty="0"/>
              <a:t>Stato dell’arte e obiettivi</a:t>
            </a:r>
          </a:p>
          <a:p>
            <a:pPr marL="342900" indent="-342900">
              <a:buFontTx/>
              <a:buChar char="-"/>
            </a:pPr>
            <a:r>
              <a:rPr lang="it-IT" dirty="0"/>
              <a:t>La cosa delle due colonne dicendo a che punto siamo arrivati di ogni gioco, in cui si presenta i giochi e si dice cosa abbiamo fatto. (sviluppo gioco, specifiche funzionale, game design, prova su utenti, implementazione, 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Case </a:t>
            </a:r>
            <a:r>
              <a:rPr lang="it-IT" dirty="0" err="1"/>
              <a:t>diagram</a:t>
            </a:r>
            <a:r>
              <a:rPr lang="it-IT" dirty="0"/>
              <a:t> di entrambi</a:t>
            </a:r>
          </a:p>
          <a:p>
            <a:pPr marL="342900" indent="-342900">
              <a:buFontTx/>
              <a:buChar char="-"/>
            </a:pPr>
            <a:r>
              <a:rPr lang="it-IT" dirty="0"/>
              <a:t>Spiegazione dei  Software utilizzati (</a:t>
            </a:r>
            <a:r>
              <a:rPr lang="it-IT" dirty="0" err="1"/>
              <a:t>unity</a:t>
            </a:r>
            <a:r>
              <a:rPr lang="it-IT" dirty="0"/>
              <a:t>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accorciato di </a:t>
            </a:r>
            <a:r>
              <a:rPr lang="it-IT" dirty="0" err="1"/>
              <a:t>syllable</a:t>
            </a:r>
            <a:r>
              <a:rPr lang="it-IT" dirty="0"/>
              <a:t> game (dici le cose del gioco con accanto le euristiche(</a:t>
            </a:r>
            <a:r>
              <a:rPr lang="it-IT" dirty="0" err="1"/>
              <a:t>abbiamoo</a:t>
            </a:r>
            <a:r>
              <a:rPr lang="it-IT" dirty="0"/>
              <a:t> messo le cornici alle immagini, abbiamo fatto questo </a:t>
            </a:r>
            <a:r>
              <a:rPr lang="it-IT" dirty="0" err="1"/>
              <a:t>perche</a:t>
            </a:r>
            <a:r>
              <a:rPr lang="it-IT" dirty="0"/>
              <a:t> questo, tutorial, popup…))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di </a:t>
            </a:r>
            <a:r>
              <a:rPr lang="it-IT" dirty="0" err="1"/>
              <a:t>number</a:t>
            </a:r>
            <a:r>
              <a:rPr lang="it-IT" dirty="0"/>
              <a:t> game (disegnino di </a:t>
            </a:r>
            <a:r>
              <a:rPr lang="it-IT" dirty="0" err="1"/>
              <a:t>nick</a:t>
            </a:r>
            <a:r>
              <a:rPr lang="it-IT" dirty="0"/>
              <a:t>)</a:t>
            </a:r>
          </a:p>
          <a:p>
            <a:pPr marL="342900" indent="-342900">
              <a:buFontTx/>
              <a:buChar char="-"/>
            </a:pPr>
            <a:r>
              <a:rPr lang="it-IT" dirty="0"/>
              <a:t>Dire come funziona </a:t>
            </a:r>
            <a:r>
              <a:rPr lang="it-IT" dirty="0" err="1"/>
              <a:t>syllable</a:t>
            </a:r>
            <a:r>
              <a:rPr lang="it-IT" dirty="0"/>
              <a:t> game (è un drag and drop, abbiamo scritto codici per prendere le parole </a:t>
            </a:r>
            <a:r>
              <a:rPr lang="it-IT" dirty="0" err="1"/>
              <a:t>dall’excel</a:t>
            </a:r>
            <a:r>
              <a:rPr lang="it-IT" dirty="0"/>
              <a:t>, si passano le informazioni tra scene, crea le carte con le immagini che abbiamo scaricato, i suoni, il salvataggio dei dati dal database…)</a:t>
            </a:r>
          </a:p>
          <a:p>
            <a:pPr marL="342900" indent="-342900">
              <a:buFontTx/>
              <a:buChar char="-"/>
            </a:pPr>
            <a:r>
              <a:rPr lang="it-IT" dirty="0" err="1"/>
              <a:t>Usability</a:t>
            </a:r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/>
              <a:t>Euristiche </a:t>
            </a:r>
          </a:p>
          <a:p>
            <a:pPr marL="342900" indent="-342900">
              <a:buFontTx/>
              <a:buChar char="-"/>
            </a:pPr>
            <a:r>
              <a:rPr lang="it-IT" dirty="0"/>
              <a:t>Engagement</a:t>
            </a:r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6816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16" name="Segnaposto numero diapositiva 1">
            <a:extLst>
              <a:ext uri="{FF2B5EF4-FFF2-40B4-BE49-F238E27FC236}">
                <a16:creationId xmlns:a16="http://schemas.microsoft.com/office/drawing/2014/main" id="{4CB0D50D-B515-564D-A67F-88BD997956E0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7" name="CasellaDiTesto 23">
            <a:extLst>
              <a:ext uri="{FF2B5EF4-FFF2-40B4-BE49-F238E27FC236}">
                <a16:creationId xmlns:a16="http://schemas.microsoft.com/office/drawing/2014/main" id="{9759D0EA-13CC-E54F-8DF0-E25856DE3E57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</p:spTree>
    <p:extLst>
      <p:ext uri="{BB962C8B-B14F-4D97-AF65-F5344CB8AC3E}">
        <p14:creationId xmlns:p14="http://schemas.microsoft.com/office/powerpoint/2010/main" val="171382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100933" y="3365052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B75079-992E-48C8-BBFA-B6379AB8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5499FCB-D577-4A94-9899-5D15E06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7B48F84-15BE-4F74-A8AC-22225A9C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  <p:sp>
        <p:nvSpPr>
          <p:cNvPr id="26" name="CasellaDiTesto 23">
            <a:extLst>
              <a:ext uri="{FF2B5EF4-FFF2-40B4-BE49-F238E27FC236}">
                <a16:creationId xmlns:a16="http://schemas.microsoft.com/office/drawing/2014/main" id="{75584C10-4631-FD4C-B63E-8D4B09F323CB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7" name="Segnaposto numero diapositiva 1">
            <a:extLst>
              <a:ext uri="{FF2B5EF4-FFF2-40B4-BE49-F238E27FC236}">
                <a16:creationId xmlns:a16="http://schemas.microsoft.com/office/drawing/2014/main" id="{BA5701B1-E98E-D54C-B169-0E9C822B6153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6310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Google Shape;1067;p4">
            <a:extLst>
              <a:ext uri="{FF2B5EF4-FFF2-40B4-BE49-F238E27FC236}">
                <a16:creationId xmlns:a16="http://schemas.microsoft.com/office/drawing/2014/main" id="{F931BF0E-872B-48A2-A886-640DBE558CE1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46" name="Google Shape;1069;p4">
            <a:extLst>
              <a:ext uri="{FF2B5EF4-FFF2-40B4-BE49-F238E27FC236}">
                <a16:creationId xmlns:a16="http://schemas.microsoft.com/office/drawing/2014/main" id="{2E86D868-CB4D-45C5-9166-7800E2024C51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50" name="Google Shape;1073;p4">
            <a:extLst>
              <a:ext uri="{FF2B5EF4-FFF2-40B4-BE49-F238E27FC236}">
                <a16:creationId xmlns:a16="http://schemas.microsoft.com/office/drawing/2014/main" id="{3014D779-685C-47D1-928C-DD5C3A5EF17F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075;p4">
            <a:extLst>
              <a:ext uri="{FF2B5EF4-FFF2-40B4-BE49-F238E27FC236}">
                <a16:creationId xmlns:a16="http://schemas.microsoft.com/office/drawing/2014/main" id="{664C9122-0E80-4794-B8A5-5C8CF6FCDE82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214C9B6-3819-4EB0-9D17-274E83D03C61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4" name="Estrazione 53">
            <a:extLst>
              <a:ext uri="{FF2B5EF4-FFF2-40B4-BE49-F238E27FC236}">
                <a16:creationId xmlns:a16="http://schemas.microsoft.com/office/drawing/2014/main" id="{D0BB6A1C-1C47-49F6-81DC-4EDEE54E0C12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5" name="Estrazione 54">
            <a:extLst>
              <a:ext uri="{FF2B5EF4-FFF2-40B4-BE49-F238E27FC236}">
                <a16:creationId xmlns:a16="http://schemas.microsoft.com/office/drawing/2014/main" id="{8D6CA70E-1D42-470F-8BCD-37EF985B4175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6" name="Estrazione 55">
            <a:extLst>
              <a:ext uri="{FF2B5EF4-FFF2-40B4-BE49-F238E27FC236}">
                <a16:creationId xmlns:a16="http://schemas.microsoft.com/office/drawing/2014/main" id="{54543970-491F-4EDE-A470-D5BB2F3249B7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E24BA921-B044-4427-8D5F-6D1AC4284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DF63DA36-0541-4496-871B-88916FC6A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7016CD7F-C1D6-459B-BA3E-689B06D88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FBB18E9-6A3A-43F6-9040-F87026C84A7A}"/>
              </a:ext>
            </a:extLst>
          </p:cNvPr>
          <p:cNvSpPr txBox="1"/>
          <p:nvPr/>
        </p:nvSpPr>
        <p:spPr>
          <a:xfrm>
            <a:off x="4100933" y="3365052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Segnaposto numero diapositiva 1">
            <a:extLst>
              <a:ext uri="{FF2B5EF4-FFF2-40B4-BE49-F238E27FC236}">
                <a16:creationId xmlns:a16="http://schemas.microsoft.com/office/drawing/2014/main" id="{5E5C537E-8357-BE45-82EE-E7814ABDC066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37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844464"/>
              </p:ext>
            </p:extLst>
          </p:nvPr>
        </p:nvGraphicFramePr>
        <p:xfrm>
          <a:off x="63679" y="1299411"/>
          <a:ext cx="9004610" cy="473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Rettangolo 17">
            <a:extLst>
              <a:ext uri="{FF2B5EF4-FFF2-40B4-BE49-F238E27FC236}">
                <a16:creationId xmlns:a16="http://schemas.microsoft.com/office/drawing/2014/main" id="{EC4B1F08-73B4-4966-8637-4A27068D9FAB}"/>
              </a:ext>
            </a:extLst>
          </p:cNvPr>
          <p:cNvSpPr/>
          <p:nvPr/>
        </p:nvSpPr>
        <p:spPr>
          <a:xfrm>
            <a:off x="63679" y="1299411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/>
              </a:rPr>
              <a:t>SYLLABLE</a:t>
            </a:r>
            <a:r>
              <a:rPr lang="it-IT" sz="1400" dirty="0">
                <a:solidFill>
                  <a:schemeClr val="tx1"/>
                </a:solidFill>
              </a:rPr>
              <a:t> GAME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C1659A2-4093-464F-A870-A8492437F9A3}"/>
              </a:ext>
            </a:extLst>
          </p:cNvPr>
          <p:cNvSpPr/>
          <p:nvPr/>
        </p:nvSpPr>
        <p:spPr>
          <a:xfrm>
            <a:off x="75711" y="4559969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>
                  <a:glow>
                    <a:schemeClr val="accent1"/>
                  </a:glow>
                </a:effectLst>
              </a:rPr>
              <a:t>NUMBER GAME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FACC25F-2260-434F-A145-62C3CABB7671}"/>
              </a:ext>
            </a:extLst>
          </p:cNvPr>
          <p:cNvCxnSpPr>
            <a:cxnSpLocks/>
          </p:cNvCxnSpPr>
          <p:nvPr/>
        </p:nvCxnSpPr>
        <p:spPr>
          <a:xfrm flipV="1">
            <a:off x="878304" y="4235117"/>
            <a:ext cx="0" cy="445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AC9888FC-2454-4512-8F4D-B8F8EB705B0F}"/>
              </a:ext>
            </a:extLst>
          </p:cNvPr>
          <p:cNvCxnSpPr>
            <a:cxnSpLocks/>
          </p:cNvCxnSpPr>
          <p:nvPr/>
        </p:nvCxnSpPr>
        <p:spPr>
          <a:xfrm flipV="1">
            <a:off x="2770462" y="4193006"/>
            <a:ext cx="1" cy="445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3AF3F9F8-0790-47A7-B13C-95C4896CB06A}"/>
              </a:ext>
            </a:extLst>
          </p:cNvPr>
          <p:cNvCxnSpPr>
            <a:cxnSpLocks/>
          </p:cNvCxnSpPr>
          <p:nvPr/>
        </p:nvCxnSpPr>
        <p:spPr>
          <a:xfrm>
            <a:off x="2802552" y="2827421"/>
            <a:ext cx="0" cy="4571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88750E56-940C-4621-A832-592BD0E4BB7D}"/>
              </a:ext>
            </a:extLst>
          </p:cNvPr>
          <p:cNvCxnSpPr>
            <a:cxnSpLocks/>
          </p:cNvCxnSpPr>
          <p:nvPr/>
        </p:nvCxnSpPr>
        <p:spPr>
          <a:xfrm>
            <a:off x="6631440" y="2827421"/>
            <a:ext cx="0" cy="457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D8FC3F2-4BD7-4CE9-A006-F4177A58BCC5}"/>
              </a:ext>
            </a:extLst>
          </p:cNvPr>
          <p:cNvCxnSpPr>
            <a:cxnSpLocks/>
          </p:cNvCxnSpPr>
          <p:nvPr/>
        </p:nvCxnSpPr>
        <p:spPr>
          <a:xfrm>
            <a:off x="4909684" y="2810400"/>
            <a:ext cx="5348" cy="474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CB56438F-E6EA-445D-98BB-18F59CA28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06" y="1418717"/>
            <a:ext cx="1862492" cy="1293397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5A3559BE-E7A1-41B8-89E1-20FDC5756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449" y="4753002"/>
            <a:ext cx="1800931" cy="1250647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AD3A362-352F-4078-855E-F14DD1D8D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251" y="1370382"/>
            <a:ext cx="1271563" cy="1330706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1AF2FF7-BC6D-42AB-9018-3CB2A42DAE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232" y="1360594"/>
            <a:ext cx="1425367" cy="1375355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240F0FF9-DDEE-4889-B162-75C51AEFC88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487" t="7227" r="12488" b="3974"/>
          <a:stretch/>
        </p:blipFill>
        <p:spPr>
          <a:xfrm>
            <a:off x="154404" y="4774932"/>
            <a:ext cx="1538009" cy="123892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12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9753CA2-40E8-4992-8F56-AB811E03A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2516" r="-139" b="33933"/>
          <a:stretch/>
        </p:blipFill>
        <p:spPr>
          <a:xfrm>
            <a:off x="97838" y="1548698"/>
            <a:ext cx="8948324" cy="3993768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B732C837-AB34-4DB6-AA67-4B5AEE408AD4}"/>
              </a:ext>
            </a:extLst>
          </p:cNvPr>
          <p:cNvSpPr/>
          <p:nvPr/>
        </p:nvSpPr>
        <p:spPr>
          <a:xfrm>
            <a:off x="2021306" y="1925054"/>
            <a:ext cx="3296652" cy="842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E9F7A009-146F-634E-B595-BA0045DD926F}"/>
              </a:ext>
            </a:extLst>
          </p:cNvPr>
          <p:cNvSpPr txBox="1">
            <a:spLocks/>
          </p:cNvSpPr>
          <p:nvPr/>
        </p:nvSpPr>
        <p:spPr>
          <a:xfrm>
            <a:off x="281478" y="146590"/>
            <a:ext cx="8557721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Presentazione Giochi</a:t>
            </a:r>
          </a:p>
        </p:txBody>
      </p:sp>
      <p:sp>
        <p:nvSpPr>
          <p:cNvPr id="11" name="Segnaposto numero diapositiva 1">
            <a:extLst>
              <a:ext uri="{FF2B5EF4-FFF2-40B4-BE49-F238E27FC236}">
                <a16:creationId xmlns:a16="http://schemas.microsoft.com/office/drawing/2014/main" id="{D050AC0A-E3AA-CA4A-A121-2361759D330A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AA183DB-97D1-B240-9E51-6E359ED0949B}"/>
              </a:ext>
            </a:extLst>
          </p:cNvPr>
          <p:cNvSpPr/>
          <p:nvPr/>
        </p:nvSpPr>
        <p:spPr>
          <a:xfrm>
            <a:off x="2870851" y="4573032"/>
            <a:ext cx="1491829" cy="593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6266782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2624</TotalTime>
  <Words>1406</Words>
  <Application>Microsoft Office PowerPoint</Application>
  <PresentationFormat>Presentazione su schermo (4:3)</PresentationFormat>
  <Paragraphs>325</Paragraphs>
  <Slides>33</Slides>
  <Notes>4</Notes>
  <HiddenSlides>6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8" baseType="lpstr">
      <vt:lpstr>Arial</vt:lpstr>
      <vt:lpstr>Calibri</vt:lpstr>
      <vt:lpstr>Noto Sans Symbols</vt:lpstr>
      <vt:lpstr>Wingdings</vt:lpstr>
      <vt:lpstr>POLI</vt:lpstr>
      <vt:lpstr>Titolo presentazione sottotitolo</vt:lpstr>
      <vt:lpstr>Presentazione standard di PowerPoint</vt:lpstr>
      <vt:lpstr>ELENCO</vt:lpstr>
      <vt:lpstr>Presentazione standard di PowerPoint</vt:lpstr>
      <vt:lpstr>Stato dell’arte</vt:lpstr>
      <vt:lpstr>Stato dell’arte</vt:lpstr>
      <vt:lpstr>Stato dell’arte</vt:lpstr>
      <vt:lpstr>Progressi </vt:lpstr>
      <vt:lpstr>Presentazione standard di PowerPoint</vt:lpstr>
      <vt:lpstr>Presentazione standard di PowerPoint</vt:lpstr>
      <vt:lpstr>Presentazione software</vt:lpstr>
      <vt:lpstr>Syllable Game: Game Design  </vt:lpstr>
      <vt:lpstr>Syllable Game: Game Design  </vt:lpstr>
      <vt:lpstr>Syllable Game: Game Design</vt:lpstr>
      <vt:lpstr>Presentazione standard di PowerPoint</vt:lpstr>
      <vt:lpstr>Presentazione standard di PowerPoint</vt:lpstr>
      <vt:lpstr>Number Game: Design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Specifiche tecniche Oggetti del gioco</vt:lpstr>
      <vt:lpstr>Presentazione standard di PowerPoint</vt:lpstr>
      <vt:lpstr>Presentazione standard di PowerPoint</vt:lpstr>
      <vt:lpstr>Presentazione standard di PowerPoint</vt:lpstr>
      <vt:lpstr>Euristiche</vt:lpstr>
      <vt:lpstr>Engagement</vt:lpstr>
      <vt:lpstr>Presentazione standard di PowerPoint</vt:lpstr>
      <vt:lpstr>Presentazione standard di PowerPoint</vt:lpstr>
      <vt:lpstr>Presentazione standard di PowerPoint</vt:lpstr>
      <vt:lpstr>Titolo presentazione sottotitolo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Nicoletta Calchi</cp:lastModifiedBy>
  <cp:revision>202</cp:revision>
  <dcterms:created xsi:type="dcterms:W3CDTF">2015-05-26T12:27:57Z</dcterms:created>
  <dcterms:modified xsi:type="dcterms:W3CDTF">2021-05-03T10:24:21Z</dcterms:modified>
</cp:coreProperties>
</file>